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9.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7.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notesMasters/notesMaster1.xml" ContentType="application/vnd.openxmlformats-officedocument.presentationml.notesMaster+xml"/>
  <Override PartName="/ppt/diagrams/drawing5.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257" r:id="rId3"/>
    <p:sldId id="314" r:id="rId4"/>
    <p:sldId id="258" r:id="rId5"/>
    <p:sldId id="260" r:id="rId6"/>
    <p:sldId id="261" r:id="rId7"/>
    <p:sldId id="315" r:id="rId8"/>
    <p:sldId id="262" r:id="rId9"/>
    <p:sldId id="347" r:id="rId10"/>
    <p:sldId id="263" r:id="rId11"/>
    <p:sldId id="316" r:id="rId12"/>
    <p:sldId id="348" r:id="rId13"/>
    <p:sldId id="349" r:id="rId14"/>
    <p:sldId id="350" r:id="rId15"/>
    <p:sldId id="351" r:id="rId16"/>
    <p:sldId id="352" r:id="rId17"/>
    <p:sldId id="353" r:id="rId18"/>
    <p:sldId id="354" r:id="rId19"/>
    <p:sldId id="356" r:id="rId20"/>
    <p:sldId id="357" r:id="rId21"/>
    <p:sldId id="360" r:id="rId22"/>
    <p:sldId id="361" r:id="rId23"/>
    <p:sldId id="358" r:id="rId24"/>
    <p:sldId id="359" r:id="rId25"/>
    <p:sldId id="362" r:id="rId26"/>
    <p:sldId id="363" r:id="rId27"/>
    <p:sldId id="364" r:id="rId28"/>
    <p:sldId id="365" r:id="rId29"/>
    <p:sldId id="265" r:id="rId30"/>
    <p:sldId id="269" r:id="rId31"/>
    <p:sldId id="272" r:id="rId32"/>
    <p:sldId id="287" r:id="rId33"/>
    <p:sldId id="273" r:id="rId34"/>
    <p:sldId id="274" r:id="rId35"/>
    <p:sldId id="275" r:id="rId36"/>
    <p:sldId id="277" r:id="rId37"/>
    <p:sldId id="276" r:id="rId38"/>
    <p:sldId id="288" r:id="rId39"/>
    <p:sldId id="285" r:id="rId40"/>
    <p:sldId id="319" r:id="rId41"/>
    <p:sldId id="279" r:id="rId42"/>
    <p:sldId id="280" r:id="rId43"/>
    <p:sldId id="289" r:id="rId44"/>
    <p:sldId id="281" r:id="rId45"/>
    <p:sldId id="320" r:id="rId46"/>
    <p:sldId id="282" r:id="rId47"/>
    <p:sldId id="283" r:id="rId48"/>
    <p:sldId id="284" r:id="rId49"/>
    <p:sldId id="290" r:id="rId50"/>
    <p:sldId id="291" r:id="rId51"/>
    <p:sldId id="292" r:id="rId52"/>
    <p:sldId id="293" r:id="rId53"/>
    <p:sldId id="294" r:id="rId54"/>
    <p:sldId id="295" r:id="rId55"/>
    <p:sldId id="296" r:id="rId56"/>
    <p:sldId id="297" r:id="rId57"/>
    <p:sldId id="298" r:id="rId58"/>
    <p:sldId id="299" r:id="rId59"/>
    <p:sldId id="321" r:id="rId60"/>
    <p:sldId id="300" r:id="rId61"/>
    <p:sldId id="322" r:id="rId62"/>
    <p:sldId id="301" r:id="rId63"/>
    <p:sldId id="302" r:id="rId64"/>
    <p:sldId id="303" r:id="rId65"/>
    <p:sldId id="304" r:id="rId66"/>
    <p:sldId id="323" r:id="rId67"/>
    <p:sldId id="305" r:id="rId68"/>
    <p:sldId id="306" r:id="rId69"/>
    <p:sldId id="307" r:id="rId70"/>
    <p:sldId id="308" r:id="rId71"/>
    <p:sldId id="324" r:id="rId72"/>
    <p:sldId id="309" r:id="rId73"/>
    <p:sldId id="310" r:id="rId74"/>
    <p:sldId id="325" r:id="rId75"/>
    <p:sldId id="311" r:id="rId76"/>
    <p:sldId id="313" r:id="rId77"/>
    <p:sldId id="312" r:id="rId78"/>
    <p:sldId id="317" r:id="rId79"/>
    <p:sldId id="326" r:id="rId80"/>
    <p:sldId id="327" r:id="rId81"/>
    <p:sldId id="328" r:id="rId82"/>
    <p:sldId id="329" r:id="rId83"/>
    <p:sldId id="330" r:id="rId84"/>
    <p:sldId id="331" r:id="rId85"/>
    <p:sldId id="340" r:id="rId86"/>
    <p:sldId id="341" r:id="rId87"/>
    <p:sldId id="332" r:id="rId88"/>
    <p:sldId id="333" r:id="rId89"/>
    <p:sldId id="334" r:id="rId90"/>
    <p:sldId id="335" r:id="rId91"/>
    <p:sldId id="336" r:id="rId92"/>
    <p:sldId id="337" r:id="rId93"/>
    <p:sldId id="338" r:id="rId94"/>
    <p:sldId id="339" r:id="rId95"/>
    <p:sldId id="366" r:id="rId96"/>
    <p:sldId id="367" r:id="rId97"/>
    <p:sldId id="342" r:id="rId98"/>
    <p:sldId id="343" r:id="rId99"/>
    <p:sldId id="344" r:id="rId100"/>
    <p:sldId id="345" r:id="rId101"/>
    <p:sldId id="346" r:id="rId102"/>
    <p:sldId id="318" r:id="rId103"/>
    <p:sldId id="267" r:id="rId104"/>
    <p:sldId id="268"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EBCF2-4A21-4ACA-98B0-46A14D5BE9CC}"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IN"/>
        </a:p>
      </dgm:t>
    </dgm:pt>
    <dgm:pt modelId="{ABEA1086-55A6-4145-999F-B1396FC46F94}">
      <dgm:prSet/>
      <dgm:spPr/>
      <dgm:t>
        <a:bodyPr/>
        <a:lstStyle/>
        <a:p>
          <a:pPr rtl="0"/>
          <a:r>
            <a:rPr lang="en-IN" dirty="0" smtClean="0"/>
            <a:t>The ER model defines the conceptual view of a database.</a:t>
          </a:r>
          <a:endParaRPr lang="en-IN" dirty="0"/>
        </a:p>
      </dgm:t>
    </dgm:pt>
    <dgm:pt modelId="{AF0D3ECF-91E4-4F5F-9AEF-A2FD241CB12C}" type="parTrans" cxnId="{9380E400-76C7-4CFF-B76D-1908E7303744}">
      <dgm:prSet/>
      <dgm:spPr/>
      <dgm:t>
        <a:bodyPr/>
        <a:lstStyle/>
        <a:p>
          <a:endParaRPr lang="en-IN"/>
        </a:p>
      </dgm:t>
    </dgm:pt>
    <dgm:pt modelId="{C793A7FA-F6C5-4503-907E-12FB1FE0B869}" type="sibTrans" cxnId="{9380E400-76C7-4CFF-B76D-1908E7303744}">
      <dgm:prSet/>
      <dgm:spPr/>
      <dgm:t>
        <a:bodyPr/>
        <a:lstStyle/>
        <a:p>
          <a:endParaRPr lang="en-IN"/>
        </a:p>
      </dgm:t>
    </dgm:pt>
    <dgm:pt modelId="{54F1B667-AC7A-4059-BC70-383A8AC520A0}">
      <dgm:prSet/>
      <dgm:spPr/>
      <dgm:t>
        <a:bodyPr/>
        <a:lstStyle/>
        <a:p>
          <a:pPr rtl="0"/>
          <a:r>
            <a:rPr lang="en-IN" dirty="0" smtClean="0"/>
            <a:t>It works around real-world entities and the associations among them.</a:t>
          </a:r>
          <a:endParaRPr lang="en-IN" dirty="0"/>
        </a:p>
      </dgm:t>
    </dgm:pt>
    <dgm:pt modelId="{4E1AE203-18C2-4D41-833D-4628670242DB}" type="parTrans" cxnId="{7B88357C-6DB4-4129-9774-A0FDBFE391B5}">
      <dgm:prSet/>
      <dgm:spPr/>
      <dgm:t>
        <a:bodyPr/>
        <a:lstStyle/>
        <a:p>
          <a:endParaRPr lang="en-IN"/>
        </a:p>
      </dgm:t>
    </dgm:pt>
    <dgm:pt modelId="{59E8472B-8EA5-4AE5-BEC4-D300BE0D0AD4}" type="sibTrans" cxnId="{7B88357C-6DB4-4129-9774-A0FDBFE391B5}">
      <dgm:prSet/>
      <dgm:spPr/>
      <dgm:t>
        <a:bodyPr/>
        <a:lstStyle/>
        <a:p>
          <a:endParaRPr lang="en-IN"/>
        </a:p>
      </dgm:t>
    </dgm:pt>
    <dgm:pt modelId="{2A055BA8-E914-429F-AA32-EA08ACB7DD8A}">
      <dgm:prSet/>
      <dgm:spPr/>
      <dgm:t>
        <a:bodyPr/>
        <a:lstStyle/>
        <a:p>
          <a:pPr rtl="0"/>
          <a:r>
            <a:rPr lang="en-IN" dirty="0" smtClean="0"/>
            <a:t>At view level, the ER model is considered a good option for designing databases.</a:t>
          </a:r>
          <a:endParaRPr lang="en-IN" dirty="0"/>
        </a:p>
      </dgm:t>
    </dgm:pt>
    <dgm:pt modelId="{CD7DE172-7A3D-4430-B634-A114BD6541A8}" type="parTrans" cxnId="{C59E7E02-067C-4C5C-96C4-F963E58ADAE4}">
      <dgm:prSet/>
      <dgm:spPr/>
      <dgm:t>
        <a:bodyPr/>
        <a:lstStyle/>
        <a:p>
          <a:endParaRPr lang="en-IN"/>
        </a:p>
      </dgm:t>
    </dgm:pt>
    <dgm:pt modelId="{A35ADDB9-8A1F-4E0C-BF31-6CCD3CF1E93D}" type="sibTrans" cxnId="{C59E7E02-067C-4C5C-96C4-F963E58ADAE4}">
      <dgm:prSet/>
      <dgm:spPr/>
      <dgm:t>
        <a:bodyPr/>
        <a:lstStyle/>
        <a:p>
          <a:endParaRPr lang="en-IN"/>
        </a:p>
      </dgm:t>
    </dgm:pt>
    <dgm:pt modelId="{29C78CFD-F662-4FE4-ADB9-9C6D229D1228}" type="pres">
      <dgm:prSet presAssocID="{681EBCF2-4A21-4ACA-98B0-46A14D5BE9CC}" presName="linearFlow" presStyleCnt="0">
        <dgm:presLayoutVars>
          <dgm:dir/>
          <dgm:resizeHandles val="exact"/>
        </dgm:presLayoutVars>
      </dgm:prSet>
      <dgm:spPr/>
      <dgm:t>
        <a:bodyPr/>
        <a:lstStyle/>
        <a:p>
          <a:endParaRPr lang="en-IN"/>
        </a:p>
      </dgm:t>
    </dgm:pt>
    <dgm:pt modelId="{62CC2FF0-E2B0-4AF0-A7FD-258F04412DAC}" type="pres">
      <dgm:prSet presAssocID="{ABEA1086-55A6-4145-999F-B1396FC46F94}" presName="composite" presStyleCnt="0"/>
      <dgm:spPr/>
    </dgm:pt>
    <dgm:pt modelId="{B328C8EA-5D94-4DD8-8B4F-738C5D6B1CC4}" type="pres">
      <dgm:prSet presAssocID="{ABEA1086-55A6-4145-999F-B1396FC46F94}" presName="imgShp" presStyleLbl="fgImgPlace1" presStyleIdx="0" presStyleCnt="3"/>
      <dgm:spPr>
        <a:prstGeom prst="rightArrow">
          <a:avLst/>
        </a:prstGeom>
      </dgm:spPr>
    </dgm:pt>
    <dgm:pt modelId="{0A49923E-1228-40CB-9A57-AB81F1D80CB4}" type="pres">
      <dgm:prSet presAssocID="{ABEA1086-55A6-4145-999F-B1396FC46F94}" presName="txShp" presStyleLbl="node1" presStyleIdx="0" presStyleCnt="3">
        <dgm:presLayoutVars>
          <dgm:bulletEnabled val="1"/>
        </dgm:presLayoutVars>
      </dgm:prSet>
      <dgm:spPr/>
      <dgm:t>
        <a:bodyPr/>
        <a:lstStyle/>
        <a:p>
          <a:endParaRPr lang="en-IN"/>
        </a:p>
      </dgm:t>
    </dgm:pt>
    <dgm:pt modelId="{7DD4CFB0-53C9-4B18-8C1E-59E565CB2EC3}" type="pres">
      <dgm:prSet presAssocID="{C793A7FA-F6C5-4503-907E-12FB1FE0B869}" presName="spacing" presStyleCnt="0"/>
      <dgm:spPr/>
    </dgm:pt>
    <dgm:pt modelId="{A5713D3D-A1EA-4932-BA4D-5E568CAADA0C}" type="pres">
      <dgm:prSet presAssocID="{54F1B667-AC7A-4059-BC70-383A8AC520A0}" presName="composite" presStyleCnt="0"/>
      <dgm:spPr/>
    </dgm:pt>
    <dgm:pt modelId="{4721AD71-D547-477E-B871-0EED785C137F}" type="pres">
      <dgm:prSet presAssocID="{54F1B667-AC7A-4059-BC70-383A8AC520A0}" presName="imgShp" presStyleLbl="fgImgPlace1" presStyleIdx="1" presStyleCnt="3"/>
      <dgm:spPr>
        <a:prstGeom prst="rightArrow">
          <a:avLst/>
        </a:prstGeom>
      </dgm:spPr>
    </dgm:pt>
    <dgm:pt modelId="{38015EA0-2306-4E67-963D-A776C31028A3}" type="pres">
      <dgm:prSet presAssocID="{54F1B667-AC7A-4059-BC70-383A8AC520A0}" presName="txShp" presStyleLbl="node1" presStyleIdx="1" presStyleCnt="3">
        <dgm:presLayoutVars>
          <dgm:bulletEnabled val="1"/>
        </dgm:presLayoutVars>
      </dgm:prSet>
      <dgm:spPr/>
      <dgm:t>
        <a:bodyPr/>
        <a:lstStyle/>
        <a:p>
          <a:endParaRPr lang="en-IN"/>
        </a:p>
      </dgm:t>
    </dgm:pt>
    <dgm:pt modelId="{B29ED0C5-EA4B-47DD-9727-F361A3BAFB09}" type="pres">
      <dgm:prSet presAssocID="{59E8472B-8EA5-4AE5-BEC4-D300BE0D0AD4}" presName="spacing" presStyleCnt="0"/>
      <dgm:spPr/>
    </dgm:pt>
    <dgm:pt modelId="{5B88EA8C-DAC7-49DC-8DC9-E4474CE5208F}" type="pres">
      <dgm:prSet presAssocID="{2A055BA8-E914-429F-AA32-EA08ACB7DD8A}" presName="composite" presStyleCnt="0"/>
      <dgm:spPr/>
    </dgm:pt>
    <dgm:pt modelId="{1A8FE93D-B6EE-4163-A1E3-B2C8D87A4E04}" type="pres">
      <dgm:prSet presAssocID="{2A055BA8-E914-429F-AA32-EA08ACB7DD8A}" presName="imgShp" presStyleLbl="fgImgPlace1" presStyleIdx="2" presStyleCnt="3"/>
      <dgm:spPr>
        <a:prstGeom prst="rightArrow">
          <a:avLst/>
        </a:prstGeom>
      </dgm:spPr>
    </dgm:pt>
    <dgm:pt modelId="{C8C38530-3C93-4A65-86B1-DCFB990260EC}" type="pres">
      <dgm:prSet presAssocID="{2A055BA8-E914-429F-AA32-EA08ACB7DD8A}" presName="txShp" presStyleLbl="node1" presStyleIdx="2" presStyleCnt="3">
        <dgm:presLayoutVars>
          <dgm:bulletEnabled val="1"/>
        </dgm:presLayoutVars>
      </dgm:prSet>
      <dgm:spPr/>
      <dgm:t>
        <a:bodyPr/>
        <a:lstStyle/>
        <a:p>
          <a:endParaRPr lang="en-IN"/>
        </a:p>
      </dgm:t>
    </dgm:pt>
  </dgm:ptLst>
  <dgm:cxnLst>
    <dgm:cxn modelId="{88E6633C-E081-441C-BB9E-E24A2417D6B3}" type="presOf" srcId="{ABEA1086-55A6-4145-999F-B1396FC46F94}" destId="{0A49923E-1228-40CB-9A57-AB81F1D80CB4}" srcOrd="0" destOrd="0" presId="urn:microsoft.com/office/officeart/2005/8/layout/vList3"/>
    <dgm:cxn modelId="{147B7AE0-2641-4BA9-846F-89A555F6D88B}" type="presOf" srcId="{2A055BA8-E914-429F-AA32-EA08ACB7DD8A}" destId="{C8C38530-3C93-4A65-86B1-DCFB990260EC}" srcOrd="0" destOrd="0" presId="urn:microsoft.com/office/officeart/2005/8/layout/vList3"/>
    <dgm:cxn modelId="{FCE93116-CC6B-426D-AFB1-686F095543B5}" type="presOf" srcId="{54F1B667-AC7A-4059-BC70-383A8AC520A0}" destId="{38015EA0-2306-4E67-963D-A776C31028A3}" srcOrd="0" destOrd="0" presId="urn:microsoft.com/office/officeart/2005/8/layout/vList3"/>
    <dgm:cxn modelId="{9380E400-76C7-4CFF-B76D-1908E7303744}" srcId="{681EBCF2-4A21-4ACA-98B0-46A14D5BE9CC}" destId="{ABEA1086-55A6-4145-999F-B1396FC46F94}" srcOrd="0" destOrd="0" parTransId="{AF0D3ECF-91E4-4F5F-9AEF-A2FD241CB12C}" sibTransId="{C793A7FA-F6C5-4503-907E-12FB1FE0B869}"/>
    <dgm:cxn modelId="{C59E7E02-067C-4C5C-96C4-F963E58ADAE4}" srcId="{681EBCF2-4A21-4ACA-98B0-46A14D5BE9CC}" destId="{2A055BA8-E914-429F-AA32-EA08ACB7DD8A}" srcOrd="2" destOrd="0" parTransId="{CD7DE172-7A3D-4430-B634-A114BD6541A8}" sibTransId="{A35ADDB9-8A1F-4E0C-BF31-6CCD3CF1E93D}"/>
    <dgm:cxn modelId="{42562850-BC5F-46C1-8CA8-DDC14C05FD9F}" type="presOf" srcId="{681EBCF2-4A21-4ACA-98B0-46A14D5BE9CC}" destId="{29C78CFD-F662-4FE4-ADB9-9C6D229D1228}" srcOrd="0" destOrd="0" presId="urn:microsoft.com/office/officeart/2005/8/layout/vList3"/>
    <dgm:cxn modelId="{7B88357C-6DB4-4129-9774-A0FDBFE391B5}" srcId="{681EBCF2-4A21-4ACA-98B0-46A14D5BE9CC}" destId="{54F1B667-AC7A-4059-BC70-383A8AC520A0}" srcOrd="1" destOrd="0" parTransId="{4E1AE203-18C2-4D41-833D-4628670242DB}" sibTransId="{59E8472B-8EA5-4AE5-BEC4-D300BE0D0AD4}"/>
    <dgm:cxn modelId="{F4A767BA-F5B8-49FE-90FB-8F9867B620D0}" type="presParOf" srcId="{29C78CFD-F662-4FE4-ADB9-9C6D229D1228}" destId="{62CC2FF0-E2B0-4AF0-A7FD-258F04412DAC}" srcOrd="0" destOrd="0" presId="urn:microsoft.com/office/officeart/2005/8/layout/vList3"/>
    <dgm:cxn modelId="{4DEFEE2E-B162-4EF5-AD7F-92C9E3DDE7D4}" type="presParOf" srcId="{62CC2FF0-E2B0-4AF0-A7FD-258F04412DAC}" destId="{B328C8EA-5D94-4DD8-8B4F-738C5D6B1CC4}" srcOrd="0" destOrd="0" presId="urn:microsoft.com/office/officeart/2005/8/layout/vList3"/>
    <dgm:cxn modelId="{F314A48F-7051-43A7-819C-C6429C54A288}" type="presParOf" srcId="{62CC2FF0-E2B0-4AF0-A7FD-258F04412DAC}" destId="{0A49923E-1228-40CB-9A57-AB81F1D80CB4}" srcOrd="1" destOrd="0" presId="urn:microsoft.com/office/officeart/2005/8/layout/vList3"/>
    <dgm:cxn modelId="{3B6E7328-AF4F-422B-870B-858592116B2B}" type="presParOf" srcId="{29C78CFD-F662-4FE4-ADB9-9C6D229D1228}" destId="{7DD4CFB0-53C9-4B18-8C1E-59E565CB2EC3}" srcOrd="1" destOrd="0" presId="urn:microsoft.com/office/officeart/2005/8/layout/vList3"/>
    <dgm:cxn modelId="{FB9A2256-4A67-4D7E-A43C-863A6C787F3C}" type="presParOf" srcId="{29C78CFD-F662-4FE4-ADB9-9C6D229D1228}" destId="{A5713D3D-A1EA-4932-BA4D-5E568CAADA0C}" srcOrd="2" destOrd="0" presId="urn:microsoft.com/office/officeart/2005/8/layout/vList3"/>
    <dgm:cxn modelId="{9B32C9AF-33EA-4D81-A66C-8DADE3064066}" type="presParOf" srcId="{A5713D3D-A1EA-4932-BA4D-5E568CAADA0C}" destId="{4721AD71-D547-477E-B871-0EED785C137F}" srcOrd="0" destOrd="0" presId="urn:microsoft.com/office/officeart/2005/8/layout/vList3"/>
    <dgm:cxn modelId="{0D01026C-CC18-437F-83DB-170044AEE4B3}" type="presParOf" srcId="{A5713D3D-A1EA-4932-BA4D-5E568CAADA0C}" destId="{38015EA0-2306-4E67-963D-A776C31028A3}" srcOrd="1" destOrd="0" presId="urn:microsoft.com/office/officeart/2005/8/layout/vList3"/>
    <dgm:cxn modelId="{834E91D2-DC38-41FE-A074-B2DFDB7057E1}" type="presParOf" srcId="{29C78CFD-F662-4FE4-ADB9-9C6D229D1228}" destId="{B29ED0C5-EA4B-47DD-9727-F361A3BAFB09}" srcOrd="3" destOrd="0" presId="urn:microsoft.com/office/officeart/2005/8/layout/vList3"/>
    <dgm:cxn modelId="{398B131B-11FA-4C49-A1F7-50C0B792B0AC}" type="presParOf" srcId="{29C78CFD-F662-4FE4-ADB9-9C6D229D1228}" destId="{5B88EA8C-DAC7-49DC-8DC9-E4474CE5208F}" srcOrd="4" destOrd="0" presId="urn:microsoft.com/office/officeart/2005/8/layout/vList3"/>
    <dgm:cxn modelId="{2A7A3B6E-32E0-4226-93F9-8DFA46DC1781}" type="presParOf" srcId="{5B88EA8C-DAC7-49DC-8DC9-E4474CE5208F}" destId="{1A8FE93D-B6EE-4163-A1E3-B2C8D87A4E04}" srcOrd="0" destOrd="0" presId="urn:microsoft.com/office/officeart/2005/8/layout/vList3"/>
    <dgm:cxn modelId="{C73A140E-AADC-4DAA-AEC1-A6579C83CD2A}" type="presParOf" srcId="{5B88EA8C-DAC7-49DC-8DC9-E4474CE5208F}" destId="{C8C38530-3C93-4A65-86B1-DCFB990260EC}"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3D24D-2950-46AD-92A3-7F8F74AD4E1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611B46B-760A-43F5-A9C8-D59AE26EEC42}">
      <dgm:prSet/>
      <dgm:spPr/>
      <dgm:t>
        <a:bodyPr/>
        <a:lstStyle/>
        <a:p>
          <a:pPr rtl="0"/>
          <a:r>
            <a:rPr lang="en-IN" b="1" dirty="0" smtClean="0"/>
            <a:t>Simple attribute</a:t>
          </a:r>
          <a:r>
            <a:rPr lang="en-IN" dirty="0" smtClean="0"/>
            <a:t> − Simple attributes are atomic values, which cannot be divided further. </a:t>
          </a:r>
        </a:p>
        <a:p>
          <a:pPr rtl="0"/>
          <a:r>
            <a:rPr lang="en-IN" dirty="0" smtClean="0"/>
            <a:t>For example, a student's phone number is an atomic value of 10 digits.</a:t>
          </a:r>
          <a:endParaRPr lang="en-IN" dirty="0"/>
        </a:p>
      </dgm:t>
    </dgm:pt>
    <dgm:pt modelId="{7FCB56F6-6EBE-4E44-8C77-D234AE18D8B3}" type="parTrans" cxnId="{D03E66B2-B17A-4DE3-B31E-8860D1380B29}">
      <dgm:prSet/>
      <dgm:spPr/>
      <dgm:t>
        <a:bodyPr/>
        <a:lstStyle/>
        <a:p>
          <a:endParaRPr lang="en-IN"/>
        </a:p>
      </dgm:t>
    </dgm:pt>
    <dgm:pt modelId="{B21261D5-EBFC-4A04-AE14-A9FFCA0C1304}" type="sibTrans" cxnId="{D03E66B2-B17A-4DE3-B31E-8860D1380B29}">
      <dgm:prSet/>
      <dgm:spPr/>
      <dgm:t>
        <a:bodyPr/>
        <a:lstStyle/>
        <a:p>
          <a:endParaRPr lang="en-IN"/>
        </a:p>
      </dgm:t>
    </dgm:pt>
    <dgm:pt modelId="{080C07B5-776E-4C68-8CD6-7114177917FE}">
      <dgm:prSet/>
      <dgm:spPr/>
      <dgm:t>
        <a:bodyPr/>
        <a:lstStyle/>
        <a:p>
          <a:pPr rtl="0"/>
          <a:r>
            <a:rPr lang="en-IN" b="1" dirty="0" smtClean="0"/>
            <a:t>Composite attribute</a:t>
          </a:r>
          <a:r>
            <a:rPr lang="en-IN" dirty="0" smtClean="0"/>
            <a:t> − Composite attributes are made of more than one simple attribute. For example, a student's complete name may have </a:t>
          </a:r>
          <a:r>
            <a:rPr lang="en-IN" dirty="0" err="1" smtClean="0"/>
            <a:t>first_name</a:t>
          </a:r>
          <a:r>
            <a:rPr lang="en-IN" dirty="0" smtClean="0"/>
            <a:t> and </a:t>
          </a:r>
          <a:r>
            <a:rPr lang="en-IN" dirty="0" err="1" smtClean="0"/>
            <a:t>last_name</a:t>
          </a:r>
          <a:r>
            <a:rPr lang="en-IN" dirty="0" smtClean="0"/>
            <a:t>.</a:t>
          </a:r>
          <a:endParaRPr lang="en-IN" dirty="0"/>
        </a:p>
      </dgm:t>
    </dgm:pt>
    <dgm:pt modelId="{B4C3F5E1-E01F-4A9D-9235-650290E6F4D9}" type="parTrans" cxnId="{C7817E69-229A-4ED0-ADEC-419F4E16DEC9}">
      <dgm:prSet/>
      <dgm:spPr/>
      <dgm:t>
        <a:bodyPr/>
        <a:lstStyle/>
        <a:p>
          <a:endParaRPr lang="en-IN"/>
        </a:p>
      </dgm:t>
    </dgm:pt>
    <dgm:pt modelId="{EB64C078-E3F6-4C92-A2BF-5BC0C585A6E5}" type="sibTrans" cxnId="{C7817E69-229A-4ED0-ADEC-419F4E16DEC9}">
      <dgm:prSet/>
      <dgm:spPr/>
      <dgm:t>
        <a:bodyPr/>
        <a:lstStyle/>
        <a:p>
          <a:endParaRPr lang="en-IN"/>
        </a:p>
      </dgm:t>
    </dgm:pt>
    <dgm:pt modelId="{6E3D70D6-4480-47D8-89E6-F375606D3E4F}" type="pres">
      <dgm:prSet presAssocID="{FA93D24D-2950-46AD-92A3-7F8F74AD4E12}" presName="linearFlow" presStyleCnt="0">
        <dgm:presLayoutVars>
          <dgm:dir/>
          <dgm:resizeHandles val="exact"/>
        </dgm:presLayoutVars>
      </dgm:prSet>
      <dgm:spPr/>
      <dgm:t>
        <a:bodyPr/>
        <a:lstStyle/>
        <a:p>
          <a:endParaRPr lang="en-IN"/>
        </a:p>
      </dgm:t>
    </dgm:pt>
    <dgm:pt modelId="{8F48BF7C-D6AF-47C7-A119-C69199D54630}" type="pres">
      <dgm:prSet presAssocID="{E611B46B-760A-43F5-A9C8-D59AE26EEC42}" presName="composite" presStyleCnt="0"/>
      <dgm:spPr/>
    </dgm:pt>
    <dgm:pt modelId="{8A118FA8-2FFF-4E78-A314-843D41CD21EB}" type="pres">
      <dgm:prSet presAssocID="{E611B46B-760A-43F5-A9C8-D59AE26EEC42}" presName="imgShp" presStyleLbl="fgImgPlace1" presStyleIdx="0" presStyleCnt="2"/>
      <dgm:spPr>
        <a:prstGeom prst="irregularSeal1">
          <a:avLst/>
        </a:prstGeom>
      </dgm:spPr>
    </dgm:pt>
    <dgm:pt modelId="{9D79F7D1-AEBD-4972-864B-D3F0C90FBD78}" type="pres">
      <dgm:prSet presAssocID="{E611B46B-760A-43F5-A9C8-D59AE26EEC42}" presName="txShp" presStyleLbl="node1" presStyleIdx="0" presStyleCnt="2">
        <dgm:presLayoutVars>
          <dgm:bulletEnabled val="1"/>
        </dgm:presLayoutVars>
      </dgm:prSet>
      <dgm:spPr/>
      <dgm:t>
        <a:bodyPr/>
        <a:lstStyle/>
        <a:p>
          <a:endParaRPr lang="en-IN"/>
        </a:p>
      </dgm:t>
    </dgm:pt>
    <dgm:pt modelId="{D20155BA-F81F-4D2F-916D-F64B93E74254}" type="pres">
      <dgm:prSet presAssocID="{B21261D5-EBFC-4A04-AE14-A9FFCA0C1304}" presName="spacing" presStyleCnt="0"/>
      <dgm:spPr/>
    </dgm:pt>
    <dgm:pt modelId="{53FD13FD-2C6E-4E1F-86D3-0E5F8ACB1266}" type="pres">
      <dgm:prSet presAssocID="{080C07B5-776E-4C68-8CD6-7114177917FE}" presName="composite" presStyleCnt="0"/>
      <dgm:spPr/>
    </dgm:pt>
    <dgm:pt modelId="{3E5B9B38-D946-4015-A7B3-69660919E2C6}" type="pres">
      <dgm:prSet presAssocID="{080C07B5-776E-4C68-8CD6-7114177917FE}" presName="imgShp" presStyleLbl="fgImgPlace1" presStyleIdx="1" presStyleCnt="2"/>
      <dgm:spPr>
        <a:prstGeom prst="irregularSeal1">
          <a:avLst/>
        </a:prstGeom>
      </dgm:spPr>
    </dgm:pt>
    <dgm:pt modelId="{45CFE848-7FC4-4306-81C2-2160DC12400C}" type="pres">
      <dgm:prSet presAssocID="{080C07B5-776E-4C68-8CD6-7114177917FE}" presName="txShp" presStyleLbl="node1" presStyleIdx="1" presStyleCnt="2">
        <dgm:presLayoutVars>
          <dgm:bulletEnabled val="1"/>
        </dgm:presLayoutVars>
      </dgm:prSet>
      <dgm:spPr/>
      <dgm:t>
        <a:bodyPr/>
        <a:lstStyle/>
        <a:p>
          <a:endParaRPr lang="en-IN"/>
        </a:p>
      </dgm:t>
    </dgm:pt>
  </dgm:ptLst>
  <dgm:cxnLst>
    <dgm:cxn modelId="{C7817E69-229A-4ED0-ADEC-419F4E16DEC9}" srcId="{FA93D24D-2950-46AD-92A3-7F8F74AD4E12}" destId="{080C07B5-776E-4C68-8CD6-7114177917FE}" srcOrd="1" destOrd="0" parTransId="{B4C3F5E1-E01F-4A9D-9235-650290E6F4D9}" sibTransId="{EB64C078-E3F6-4C92-A2BF-5BC0C585A6E5}"/>
    <dgm:cxn modelId="{D03E66B2-B17A-4DE3-B31E-8860D1380B29}" srcId="{FA93D24D-2950-46AD-92A3-7F8F74AD4E12}" destId="{E611B46B-760A-43F5-A9C8-D59AE26EEC42}" srcOrd="0" destOrd="0" parTransId="{7FCB56F6-6EBE-4E44-8C77-D234AE18D8B3}" sibTransId="{B21261D5-EBFC-4A04-AE14-A9FFCA0C1304}"/>
    <dgm:cxn modelId="{A1217DAA-7C1F-4720-9958-B1D9DBC06786}" type="presOf" srcId="{E611B46B-760A-43F5-A9C8-D59AE26EEC42}" destId="{9D79F7D1-AEBD-4972-864B-D3F0C90FBD78}" srcOrd="0" destOrd="0" presId="urn:microsoft.com/office/officeart/2005/8/layout/vList3"/>
    <dgm:cxn modelId="{243BBB00-7813-44B3-8633-43DFDA11B14B}" type="presOf" srcId="{FA93D24D-2950-46AD-92A3-7F8F74AD4E12}" destId="{6E3D70D6-4480-47D8-89E6-F375606D3E4F}" srcOrd="0" destOrd="0" presId="urn:microsoft.com/office/officeart/2005/8/layout/vList3"/>
    <dgm:cxn modelId="{7EB42DF7-33EC-49ED-906F-40601A89DBD1}" type="presOf" srcId="{080C07B5-776E-4C68-8CD6-7114177917FE}" destId="{45CFE848-7FC4-4306-81C2-2160DC12400C}" srcOrd="0" destOrd="0" presId="urn:microsoft.com/office/officeart/2005/8/layout/vList3"/>
    <dgm:cxn modelId="{DA7D0FF5-19D3-4AC8-81C0-44E6A82568A8}" type="presParOf" srcId="{6E3D70D6-4480-47D8-89E6-F375606D3E4F}" destId="{8F48BF7C-D6AF-47C7-A119-C69199D54630}" srcOrd="0" destOrd="0" presId="urn:microsoft.com/office/officeart/2005/8/layout/vList3"/>
    <dgm:cxn modelId="{B158FD0D-B5C5-41A9-9272-E68F6BC0CB6C}" type="presParOf" srcId="{8F48BF7C-D6AF-47C7-A119-C69199D54630}" destId="{8A118FA8-2FFF-4E78-A314-843D41CD21EB}" srcOrd="0" destOrd="0" presId="urn:microsoft.com/office/officeart/2005/8/layout/vList3"/>
    <dgm:cxn modelId="{0CB13BAF-DDE5-46ED-80DE-427E6462AE38}" type="presParOf" srcId="{8F48BF7C-D6AF-47C7-A119-C69199D54630}" destId="{9D79F7D1-AEBD-4972-864B-D3F0C90FBD78}" srcOrd="1" destOrd="0" presId="urn:microsoft.com/office/officeart/2005/8/layout/vList3"/>
    <dgm:cxn modelId="{3A1FBD63-46DE-4088-BF87-C982F49B2AE6}" type="presParOf" srcId="{6E3D70D6-4480-47D8-89E6-F375606D3E4F}" destId="{D20155BA-F81F-4D2F-916D-F64B93E74254}" srcOrd="1" destOrd="0" presId="urn:microsoft.com/office/officeart/2005/8/layout/vList3"/>
    <dgm:cxn modelId="{18320F00-BE03-4947-B746-5BB1F2B99223}" type="presParOf" srcId="{6E3D70D6-4480-47D8-89E6-F375606D3E4F}" destId="{53FD13FD-2C6E-4E1F-86D3-0E5F8ACB1266}" srcOrd="2" destOrd="0" presId="urn:microsoft.com/office/officeart/2005/8/layout/vList3"/>
    <dgm:cxn modelId="{7E86316D-B87B-4FA6-AAE8-5F66073C4881}" type="presParOf" srcId="{53FD13FD-2C6E-4E1F-86D3-0E5F8ACB1266}" destId="{3E5B9B38-D946-4015-A7B3-69660919E2C6}" srcOrd="0" destOrd="0" presId="urn:microsoft.com/office/officeart/2005/8/layout/vList3"/>
    <dgm:cxn modelId="{40A9300D-DE4E-4997-B36F-B4ACDBCAB77E}" type="presParOf" srcId="{53FD13FD-2C6E-4E1F-86D3-0E5F8ACB1266}" destId="{45CFE848-7FC4-4306-81C2-2160DC12400C}"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2E140-B994-476A-B499-966A676F8FE0}"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AC496A99-D6A0-47EF-A47C-9ADBAB7AF99E}">
      <dgm:prSet/>
      <dgm:spPr/>
      <dgm:t>
        <a:bodyPr/>
        <a:lstStyle/>
        <a:p>
          <a:pPr algn="ctr" rtl="0"/>
          <a:r>
            <a:rPr lang="en-IN" dirty="0" smtClean="0"/>
            <a:t>Participation Constraints</a:t>
          </a:r>
          <a:endParaRPr lang="en-IN" dirty="0"/>
        </a:p>
      </dgm:t>
    </dgm:pt>
    <dgm:pt modelId="{1E3BD2D1-A054-4588-8E5D-841FC7A8F32D}" type="parTrans" cxnId="{DF1AC2DA-669F-404E-8104-7B4392F6F980}">
      <dgm:prSet/>
      <dgm:spPr/>
      <dgm:t>
        <a:bodyPr/>
        <a:lstStyle/>
        <a:p>
          <a:endParaRPr lang="en-IN"/>
        </a:p>
      </dgm:t>
    </dgm:pt>
    <dgm:pt modelId="{AE804B0C-BD88-4000-8C7D-8103E322D042}" type="sibTrans" cxnId="{DF1AC2DA-669F-404E-8104-7B4392F6F980}">
      <dgm:prSet/>
      <dgm:spPr/>
      <dgm:t>
        <a:bodyPr/>
        <a:lstStyle/>
        <a:p>
          <a:endParaRPr lang="en-IN"/>
        </a:p>
      </dgm:t>
    </dgm:pt>
    <dgm:pt modelId="{B75EF209-0B64-49FF-BD91-2F8BEDB71E70}">
      <dgm:prSet/>
      <dgm:spPr/>
      <dgm:t>
        <a:bodyPr/>
        <a:lstStyle/>
        <a:p>
          <a:pPr rtl="0"/>
          <a:r>
            <a:rPr lang="en-IN" dirty="0" smtClean="0"/>
            <a:t>This represents how an entity is involved in the relation. </a:t>
          </a:r>
          <a:endParaRPr lang="en-IN" dirty="0"/>
        </a:p>
      </dgm:t>
    </dgm:pt>
    <dgm:pt modelId="{5AE2F40F-C6F4-40CA-AA14-C7A99ABC92F7}" type="parTrans" cxnId="{CF70C98E-A5F2-4BB6-836B-1153425D4B5E}">
      <dgm:prSet/>
      <dgm:spPr/>
      <dgm:t>
        <a:bodyPr/>
        <a:lstStyle/>
        <a:p>
          <a:endParaRPr lang="en-IN"/>
        </a:p>
      </dgm:t>
    </dgm:pt>
    <dgm:pt modelId="{D857C6D4-6B2F-4783-B21F-BF88BC25BC69}" type="sibTrans" cxnId="{CF70C98E-A5F2-4BB6-836B-1153425D4B5E}">
      <dgm:prSet/>
      <dgm:spPr/>
      <dgm:t>
        <a:bodyPr/>
        <a:lstStyle/>
        <a:p>
          <a:endParaRPr lang="en-IN"/>
        </a:p>
      </dgm:t>
    </dgm:pt>
    <dgm:pt modelId="{702CAF79-82B1-404F-9774-4F3D77FE1E07}">
      <dgm:prSet/>
      <dgm:spPr/>
      <dgm:t>
        <a:bodyPr/>
        <a:lstStyle/>
        <a:p>
          <a:pPr rtl="0"/>
          <a:r>
            <a:rPr lang="en-IN" dirty="0" smtClean="0"/>
            <a:t>That means, if all the entity values are participating in any relation, then it is called total participation.</a:t>
          </a:r>
          <a:endParaRPr lang="en-IN" dirty="0"/>
        </a:p>
      </dgm:t>
    </dgm:pt>
    <dgm:pt modelId="{DEBAFFE9-EE7F-441F-8CE6-C1A64DB34FFB}" type="parTrans" cxnId="{7368285C-A2AE-43E4-824B-77FC3594C2CC}">
      <dgm:prSet/>
      <dgm:spPr/>
      <dgm:t>
        <a:bodyPr/>
        <a:lstStyle/>
        <a:p>
          <a:endParaRPr lang="en-IN"/>
        </a:p>
      </dgm:t>
    </dgm:pt>
    <dgm:pt modelId="{0EAF1B0D-BFB4-4441-8C57-747B2AC0AC97}" type="sibTrans" cxnId="{7368285C-A2AE-43E4-824B-77FC3594C2CC}">
      <dgm:prSet/>
      <dgm:spPr/>
      <dgm:t>
        <a:bodyPr/>
        <a:lstStyle/>
        <a:p>
          <a:endParaRPr lang="en-IN"/>
        </a:p>
      </dgm:t>
    </dgm:pt>
    <dgm:pt modelId="{7A2F59AE-40CF-4027-856C-CCEDF52CD379}">
      <dgm:prSet/>
      <dgm:spPr/>
      <dgm:t>
        <a:bodyPr/>
        <a:lstStyle/>
        <a:p>
          <a:pPr rtl="0"/>
          <a:r>
            <a:rPr lang="en-IN" dirty="0" smtClean="0"/>
            <a:t>If only few values of an entity is part of relation, then it is a partial participation.</a:t>
          </a:r>
          <a:endParaRPr lang="en-IN" dirty="0"/>
        </a:p>
      </dgm:t>
    </dgm:pt>
    <dgm:pt modelId="{D13B8D2B-DAEB-443C-B193-5957927EF364}" type="parTrans" cxnId="{3AE76641-DF48-4AC6-8005-F44CEE3267AF}">
      <dgm:prSet/>
      <dgm:spPr/>
      <dgm:t>
        <a:bodyPr/>
        <a:lstStyle/>
        <a:p>
          <a:endParaRPr lang="en-IN"/>
        </a:p>
      </dgm:t>
    </dgm:pt>
    <dgm:pt modelId="{B33D7B3C-4148-4D2B-AC50-73DB288E33B0}" type="sibTrans" cxnId="{3AE76641-DF48-4AC6-8005-F44CEE3267AF}">
      <dgm:prSet/>
      <dgm:spPr/>
      <dgm:t>
        <a:bodyPr/>
        <a:lstStyle/>
        <a:p>
          <a:endParaRPr lang="en-IN"/>
        </a:p>
      </dgm:t>
    </dgm:pt>
    <dgm:pt modelId="{3DCA3D66-AA3E-498A-AE71-EE6A3C54D0DD}" type="pres">
      <dgm:prSet presAssocID="{15E2E140-B994-476A-B499-966A676F8FE0}" presName="linear" presStyleCnt="0">
        <dgm:presLayoutVars>
          <dgm:animLvl val="lvl"/>
          <dgm:resizeHandles val="exact"/>
        </dgm:presLayoutVars>
      </dgm:prSet>
      <dgm:spPr/>
    </dgm:pt>
    <dgm:pt modelId="{5E441B29-5681-435E-A387-7DF593254D64}" type="pres">
      <dgm:prSet presAssocID="{AC496A99-D6A0-47EF-A47C-9ADBAB7AF99E}" presName="parentText" presStyleLbl="node1" presStyleIdx="0" presStyleCnt="4">
        <dgm:presLayoutVars>
          <dgm:chMax val="0"/>
          <dgm:bulletEnabled val="1"/>
        </dgm:presLayoutVars>
      </dgm:prSet>
      <dgm:spPr/>
    </dgm:pt>
    <dgm:pt modelId="{00B29730-4EA4-4914-B1ED-B29A37F42D9D}" type="pres">
      <dgm:prSet presAssocID="{AE804B0C-BD88-4000-8C7D-8103E322D042}" presName="spacer" presStyleCnt="0"/>
      <dgm:spPr/>
    </dgm:pt>
    <dgm:pt modelId="{B8BF44AA-7A21-4F9E-955D-357E5E91EA2C}" type="pres">
      <dgm:prSet presAssocID="{B75EF209-0B64-49FF-BD91-2F8BEDB71E70}" presName="parentText" presStyleLbl="node1" presStyleIdx="1" presStyleCnt="4">
        <dgm:presLayoutVars>
          <dgm:chMax val="0"/>
          <dgm:bulletEnabled val="1"/>
        </dgm:presLayoutVars>
      </dgm:prSet>
      <dgm:spPr/>
    </dgm:pt>
    <dgm:pt modelId="{AC118E5C-2602-4352-9DBD-E47E575BDAEC}" type="pres">
      <dgm:prSet presAssocID="{D857C6D4-6B2F-4783-B21F-BF88BC25BC69}" presName="spacer" presStyleCnt="0"/>
      <dgm:spPr/>
    </dgm:pt>
    <dgm:pt modelId="{6EDB08B3-53DC-4664-A03D-52ECCE477188}" type="pres">
      <dgm:prSet presAssocID="{702CAF79-82B1-404F-9774-4F3D77FE1E07}" presName="parentText" presStyleLbl="node1" presStyleIdx="2" presStyleCnt="4">
        <dgm:presLayoutVars>
          <dgm:chMax val="0"/>
          <dgm:bulletEnabled val="1"/>
        </dgm:presLayoutVars>
      </dgm:prSet>
      <dgm:spPr/>
    </dgm:pt>
    <dgm:pt modelId="{2E876365-F495-4C43-ADE1-D3C7FBBF31A9}" type="pres">
      <dgm:prSet presAssocID="{0EAF1B0D-BFB4-4441-8C57-747B2AC0AC97}" presName="spacer" presStyleCnt="0"/>
      <dgm:spPr/>
    </dgm:pt>
    <dgm:pt modelId="{398ED078-ECE1-4198-BE5A-2B32882CB272}" type="pres">
      <dgm:prSet presAssocID="{7A2F59AE-40CF-4027-856C-CCEDF52CD379}" presName="parentText" presStyleLbl="node1" presStyleIdx="3" presStyleCnt="4">
        <dgm:presLayoutVars>
          <dgm:chMax val="0"/>
          <dgm:bulletEnabled val="1"/>
        </dgm:presLayoutVars>
      </dgm:prSet>
      <dgm:spPr/>
    </dgm:pt>
  </dgm:ptLst>
  <dgm:cxnLst>
    <dgm:cxn modelId="{CF70C98E-A5F2-4BB6-836B-1153425D4B5E}" srcId="{15E2E140-B994-476A-B499-966A676F8FE0}" destId="{B75EF209-0B64-49FF-BD91-2F8BEDB71E70}" srcOrd="1" destOrd="0" parTransId="{5AE2F40F-C6F4-40CA-AA14-C7A99ABC92F7}" sibTransId="{D857C6D4-6B2F-4783-B21F-BF88BC25BC69}"/>
    <dgm:cxn modelId="{8B6A88A4-17EB-448D-A374-5D1AA024C200}" type="presOf" srcId="{B75EF209-0B64-49FF-BD91-2F8BEDB71E70}" destId="{B8BF44AA-7A21-4F9E-955D-357E5E91EA2C}" srcOrd="0" destOrd="0" presId="urn:microsoft.com/office/officeart/2005/8/layout/vList2"/>
    <dgm:cxn modelId="{F4667332-F36F-4D7D-90A2-78EC065494F5}" type="presOf" srcId="{15E2E140-B994-476A-B499-966A676F8FE0}" destId="{3DCA3D66-AA3E-498A-AE71-EE6A3C54D0DD}" srcOrd="0" destOrd="0" presId="urn:microsoft.com/office/officeart/2005/8/layout/vList2"/>
    <dgm:cxn modelId="{62E10D6F-A573-4305-A104-92DE81FF4431}" type="presOf" srcId="{7A2F59AE-40CF-4027-856C-CCEDF52CD379}" destId="{398ED078-ECE1-4198-BE5A-2B32882CB272}" srcOrd="0" destOrd="0" presId="urn:microsoft.com/office/officeart/2005/8/layout/vList2"/>
    <dgm:cxn modelId="{3AE76641-DF48-4AC6-8005-F44CEE3267AF}" srcId="{15E2E140-B994-476A-B499-966A676F8FE0}" destId="{7A2F59AE-40CF-4027-856C-CCEDF52CD379}" srcOrd="3" destOrd="0" parTransId="{D13B8D2B-DAEB-443C-B193-5957927EF364}" sibTransId="{B33D7B3C-4148-4D2B-AC50-73DB288E33B0}"/>
    <dgm:cxn modelId="{DF1AC2DA-669F-404E-8104-7B4392F6F980}" srcId="{15E2E140-B994-476A-B499-966A676F8FE0}" destId="{AC496A99-D6A0-47EF-A47C-9ADBAB7AF99E}" srcOrd="0" destOrd="0" parTransId="{1E3BD2D1-A054-4588-8E5D-841FC7A8F32D}" sibTransId="{AE804B0C-BD88-4000-8C7D-8103E322D042}"/>
    <dgm:cxn modelId="{467222C7-D4C6-4FD3-B0F6-20C92DF33BE4}" type="presOf" srcId="{702CAF79-82B1-404F-9774-4F3D77FE1E07}" destId="{6EDB08B3-53DC-4664-A03D-52ECCE477188}" srcOrd="0" destOrd="0" presId="urn:microsoft.com/office/officeart/2005/8/layout/vList2"/>
    <dgm:cxn modelId="{6DE43D56-7933-4DC8-8CC4-B4F43C3CEE78}" type="presOf" srcId="{AC496A99-D6A0-47EF-A47C-9ADBAB7AF99E}" destId="{5E441B29-5681-435E-A387-7DF593254D64}" srcOrd="0" destOrd="0" presId="urn:microsoft.com/office/officeart/2005/8/layout/vList2"/>
    <dgm:cxn modelId="{7368285C-A2AE-43E4-824B-77FC3594C2CC}" srcId="{15E2E140-B994-476A-B499-966A676F8FE0}" destId="{702CAF79-82B1-404F-9774-4F3D77FE1E07}" srcOrd="2" destOrd="0" parTransId="{DEBAFFE9-EE7F-441F-8CE6-C1A64DB34FFB}" sibTransId="{0EAF1B0D-BFB4-4441-8C57-747B2AC0AC97}"/>
    <dgm:cxn modelId="{A6736883-43A7-4357-86C7-B87D1010688A}" type="presParOf" srcId="{3DCA3D66-AA3E-498A-AE71-EE6A3C54D0DD}" destId="{5E441B29-5681-435E-A387-7DF593254D64}" srcOrd="0" destOrd="0" presId="urn:microsoft.com/office/officeart/2005/8/layout/vList2"/>
    <dgm:cxn modelId="{86CCD97D-CFB2-4C8D-BE52-4D8DFA047F75}" type="presParOf" srcId="{3DCA3D66-AA3E-498A-AE71-EE6A3C54D0DD}" destId="{00B29730-4EA4-4914-B1ED-B29A37F42D9D}" srcOrd="1" destOrd="0" presId="urn:microsoft.com/office/officeart/2005/8/layout/vList2"/>
    <dgm:cxn modelId="{EFF7E2B1-5A6D-4938-A40B-A87A71ED1D0B}" type="presParOf" srcId="{3DCA3D66-AA3E-498A-AE71-EE6A3C54D0DD}" destId="{B8BF44AA-7A21-4F9E-955D-357E5E91EA2C}" srcOrd="2" destOrd="0" presId="urn:microsoft.com/office/officeart/2005/8/layout/vList2"/>
    <dgm:cxn modelId="{2ED9C67D-D169-4CBD-8239-284CB5809848}" type="presParOf" srcId="{3DCA3D66-AA3E-498A-AE71-EE6A3C54D0DD}" destId="{AC118E5C-2602-4352-9DBD-E47E575BDAEC}" srcOrd="3" destOrd="0" presId="urn:microsoft.com/office/officeart/2005/8/layout/vList2"/>
    <dgm:cxn modelId="{85B982F4-453C-4FFC-A44A-8A3582053F05}" type="presParOf" srcId="{3DCA3D66-AA3E-498A-AE71-EE6A3C54D0DD}" destId="{6EDB08B3-53DC-4664-A03D-52ECCE477188}" srcOrd="4" destOrd="0" presId="urn:microsoft.com/office/officeart/2005/8/layout/vList2"/>
    <dgm:cxn modelId="{50130501-AD65-43B5-B160-9C281A1E7C9F}" type="presParOf" srcId="{3DCA3D66-AA3E-498A-AE71-EE6A3C54D0DD}" destId="{2E876365-F495-4C43-ADE1-D3C7FBBF31A9}" srcOrd="5" destOrd="0" presId="urn:microsoft.com/office/officeart/2005/8/layout/vList2"/>
    <dgm:cxn modelId="{4B6C8934-B193-4848-8003-08E4DDA803F4}" type="presParOf" srcId="{3DCA3D66-AA3E-498A-AE71-EE6A3C54D0DD}" destId="{398ED078-ECE1-4198-BE5A-2B32882CB27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BC7C8-EB44-4D4A-A1F0-49626CAE75E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IN"/>
        </a:p>
      </dgm:t>
    </dgm:pt>
    <dgm:pt modelId="{C6A3A4F8-EB6D-416C-9DAC-CC7960099DE0}">
      <dgm:prSet/>
      <dgm:spPr/>
      <dgm:t>
        <a:bodyPr/>
        <a:lstStyle/>
        <a:p>
          <a:pPr rtl="0"/>
          <a:r>
            <a:rPr lang="en-IN" dirty="0" smtClean="0"/>
            <a:t>For example, ‘Employee Works for a Department’. Here all the employees work for one or the other department. </a:t>
          </a:r>
        </a:p>
        <a:p>
          <a:pPr rtl="0"/>
          <a:r>
            <a:rPr lang="en-IN" dirty="0" smtClean="0"/>
            <a:t>No employees are left without department. </a:t>
          </a:r>
        </a:p>
        <a:p>
          <a:pPr rtl="0"/>
          <a:r>
            <a:rPr lang="en-IN" dirty="0" smtClean="0"/>
            <a:t>Hence all the employees are participating in this relation. Thus, participation of employee is </a:t>
          </a:r>
          <a:r>
            <a:rPr lang="en-IN" dirty="0" smtClean="0">
              <a:solidFill>
                <a:schemeClr val="accent3"/>
              </a:solidFill>
            </a:rPr>
            <a:t>total participation</a:t>
          </a:r>
          <a:r>
            <a:rPr lang="en-IN" dirty="0" smtClean="0"/>
            <a:t>.</a:t>
          </a:r>
          <a:endParaRPr lang="en-IN" dirty="0"/>
        </a:p>
      </dgm:t>
    </dgm:pt>
    <dgm:pt modelId="{C1963DB8-A7D1-4983-9CE1-5D6591044932}" type="parTrans" cxnId="{39BAD37A-5E3C-4637-A153-D66CDC45D583}">
      <dgm:prSet/>
      <dgm:spPr/>
      <dgm:t>
        <a:bodyPr/>
        <a:lstStyle/>
        <a:p>
          <a:endParaRPr lang="en-IN"/>
        </a:p>
      </dgm:t>
    </dgm:pt>
    <dgm:pt modelId="{51B80AC1-126B-43B7-A127-594D05148C31}" type="sibTrans" cxnId="{39BAD37A-5E3C-4637-A153-D66CDC45D583}">
      <dgm:prSet/>
      <dgm:spPr/>
      <dgm:t>
        <a:bodyPr/>
        <a:lstStyle/>
        <a:p>
          <a:endParaRPr lang="en-IN"/>
        </a:p>
      </dgm:t>
    </dgm:pt>
    <dgm:pt modelId="{729675D8-873D-4C52-9C66-86319A0C53A1}">
      <dgm:prSet/>
      <dgm:spPr/>
      <dgm:t>
        <a:bodyPr/>
        <a:lstStyle/>
        <a:p>
          <a:pPr rtl="0"/>
          <a:endParaRPr lang="en-IN" dirty="0"/>
        </a:p>
      </dgm:t>
    </dgm:pt>
    <dgm:pt modelId="{4C8E4EEF-B6DB-4022-AE5A-159107B99832}" type="parTrans" cxnId="{2B8417C7-66CC-4DC7-A177-1892A4CCB506}">
      <dgm:prSet/>
      <dgm:spPr/>
      <dgm:t>
        <a:bodyPr/>
        <a:lstStyle/>
        <a:p>
          <a:endParaRPr lang="en-IN"/>
        </a:p>
      </dgm:t>
    </dgm:pt>
    <dgm:pt modelId="{D3A63001-47B4-4A2E-830D-B4A385770DDF}" type="sibTrans" cxnId="{2B8417C7-66CC-4DC7-A177-1892A4CCB506}">
      <dgm:prSet/>
      <dgm:spPr/>
      <dgm:t>
        <a:bodyPr/>
        <a:lstStyle/>
        <a:p>
          <a:endParaRPr lang="en-IN"/>
        </a:p>
      </dgm:t>
    </dgm:pt>
    <dgm:pt modelId="{DDD371DD-5759-4E92-B10B-D30721E60220}" type="pres">
      <dgm:prSet presAssocID="{5F3BC7C8-EB44-4D4A-A1F0-49626CAE75EA}" presName="Name0" presStyleCnt="0">
        <dgm:presLayoutVars>
          <dgm:chMax val="1"/>
          <dgm:dir/>
          <dgm:animLvl val="ctr"/>
          <dgm:resizeHandles val="exact"/>
        </dgm:presLayoutVars>
      </dgm:prSet>
      <dgm:spPr/>
    </dgm:pt>
    <dgm:pt modelId="{43C3DC1B-4226-451B-BB74-AA36165A1060}" type="pres">
      <dgm:prSet presAssocID="{C6A3A4F8-EB6D-416C-9DAC-CC7960099DE0}" presName="centerShape" presStyleLbl="node0" presStyleIdx="0" presStyleCnt="1"/>
      <dgm:spPr/>
    </dgm:pt>
  </dgm:ptLst>
  <dgm:cxnLst>
    <dgm:cxn modelId="{317B0F25-CE74-4200-B8E9-B9B60CF7E2AA}" type="presOf" srcId="{5F3BC7C8-EB44-4D4A-A1F0-49626CAE75EA}" destId="{DDD371DD-5759-4E92-B10B-D30721E60220}" srcOrd="0" destOrd="0" presId="urn:microsoft.com/office/officeart/2005/8/layout/radial6"/>
    <dgm:cxn modelId="{A888051C-C166-451D-B195-19455DC3357B}" type="presOf" srcId="{C6A3A4F8-EB6D-416C-9DAC-CC7960099DE0}" destId="{43C3DC1B-4226-451B-BB74-AA36165A1060}" srcOrd="0" destOrd="0" presId="urn:microsoft.com/office/officeart/2005/8/layout/radial6"/>
    <dgm:cxn modelId="{39BAD37A-5E3C-4637-A153-D66CDC45D583}" srcId="{5F3BC7C8-EB44-4D4A-A1F0-49626CAE75EA}" destId="{C6A3A4F8-EB6D-416C-9DAC-CC7960099DE0}" srcOrd="0" destOrd="0" parTransId="{C1963DB8-A7D1-4983-9CE1-5D6591044932}" sibTransId="{51B80AC1-126B-43B7-A127-594D05148C31}"/>
    <dgm:cxn modelId="{2B8417C7-66CC-4DC7-A177-1892A4CCB506}" srcId="{5F3BC7C8-EB44-4D4A-A1F0-49626CAE75EA}" destId="{729675D8-873D-4C52-9C66-86319A0C53A1}" srcOrd="1" destOrd="0" parTransId="{4C8E4EEF-B6DB-4022-AE5A-159107B99832}" sibTransId="{D3A63001-47B4-4A2E-830D-B4A385770DDF}"/>
    <dgm:cxn modelId="{A05B6351-17B9-4AA7-9E1A-BA533C76059B}" type="presParOf" srcId="{DDD371DD-5759-4E92-B10B-D30721E60220}" destId="{43C3DC1B-4226-451B-BB74-AA36165A1060}" srcOrd="0"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F3D0A-F491-4DB0-A31F-44B2AF0759F6}" type="doc">
      <dgm:prSet loTypeId="urn:microsoft.com/office/officeart/2005/8/layout/radial6" loCatId="relationship" qsTypeId="urn:microsoft.com/office/officeart/2005/8/quickstyle/simple1" qsCatId="simple" csTypeId="urn:microsoft.com/office/officeart/2005/8/colors/accent1_2" csCatId="accent1"/>
      <dgm:spPr/>
      <dgm:t>
        <a:bodyPr/>
        <a:lstStyle/>
        <a:p>
          <a:endParaRPr lang="en-IN"/>
        </a:p>
      </dgm:t>
    </dgm:pt>
    <dgm:pt modelId="{64A033E8-DDBA-4FD3-9065-7F76FF2F820C}">
      <dgm:prSet/>
      <dgm:spPr/>
      <dgm:t>
        <a:bodyPr/>
        <a:lstStyle/>
        <a:p>
          <a:pPr rtl="0"/>
          <a:r>
            <a:rPr lang="en-IN" dirty="0" smtClean="0"/>
            <a:t>But individual Department will not have all the employees. Each department will have only few groups of employees working. Hence </a:t>
          </a:r>
          <a:r>
            <a:rPr lang="en-IN" dirty="0" smtClean="0">
              <a:solidFill>
                <a:schemeClr val="accent3"/>
              </a:solidFill>
            </a:rPr>
            <a:t>partial participation </a:t>
          </a:r>
          <a:r>
            <a:rPr lang="en-IN" dirty="0" smtClean="0"/>
            <a:t>of department is seen here.</a:t>
          </a:r>
          <a:endParaRPr lang="en-IN" dirty="0"/>
        </a:p>
      </dgm:t>
    </dgm:pt>
    <dgm:pt modelId="{DE8611F8-EB4A-4BD0-AE97-40A6A4178222}" type="parTrans" cxnId="{24CAA85F-344C-4995-8DA9-705FC2961E15}">
      <dgm:prSet/>
      <dgm:spPr/>
      <dgm:t>
        <a:bodyPr/>
        <a:lstStyle/>
        <a:p>
          <a:endParaRPr lang="en-IN"/>
        </a:p>
      </dgm:t>
    </dgm:pt>
    <dgm:pt modelId="{81B0AA40-4BF8-49F4-B7EA-89CEA61D49EC}" type="sibTrans" cxnId="{24CAA85F-344C-4995-8DA9-705FC2961E15}">
      <dgm:prSet/>
      <dgm:spPr/>
      <dgm:t>
        <a:bodyPr/>
        <a:lstStyle/>
        <a:p>
          <a:endParaRPr lang="en-IN"/>
        </a:p>
      </dgm:t>
    </dgm:pt>
    <dgm:pt modelId="{41D44E75-E6EE-4D3E-8ACF-CD4542CCC74E}">
      <dgm:prSet/>
      <dgm:spPr/>
      <dgm:t>
        <a:bodyPr/>
        <a:lstStyle/>
        <a:p>
          <a:pPr rtl="0"/>
          <a:endParaRPr lang="en-IN" dirty="0"/>
        </a:p>
      </dgm:t>
    </dgm:pt>
    <dgm:pt modelId="{8B4E7F00-B179-4AB3-A0EB-15D81F12D96A}" type="parTrans" cxnId="{FBF7C737-7F85-4F9D-8B58-09B433DA3D33}">
      <dgm:prSet/>
      <dgm:spPr/>
      <dgm:t>
        <a:bodyPr/>
        <a:lstStyle/>
        <a:p>
          <a:endParaRPr lang="en-IN"/>
        </a:p>
      </dgm:t>
    </dgm:pt>
    <dgm:pt modelId="{71033694-AAC4-4675-A91C-7CE063AFA5B6}" type="sibTrans" cxnId="{FBF7C737-7F85-4F9D-8B58-09B433DA3D33}">
      <dgm:prSet/>
      <dgm:spPr/>
      <dgm:t>
        <a:bodyPr/>
        <a:lstStyle/>
        <a:p>
          <a:endParaRPr lang="en-IN"/>
        </a:p>
      </dgm:t>
    </dgm:pt>
    <dgm:pt modelId="{203D094B-6262-4B9C-BAA7-18500082B733}" type="pres">
      <dgm:prSet presAssocID="{5AEF3D0A-F491-4DB0-A31F-44B2AF0759F6}" presName="Name0" presStyleCnt="0">
        <dgm:presLayoutVars>
          <dgm:chMax val="1"/>
          <dgm:dir/>
          <dgm:animLvl val="ctr"/>
          <dgm:resizeHandles val="exact"/>
        </dgm:presLayoutVars>
      </dgm:prSet>
      <dgm:spPr/>
    </dgm:pt>
    <dgm:pt modelId="{D709E8F4-8748-4A39-876E-5E25EEB36138}" type="pres">
      <dgm:prSet presAssocID="{64A033E8-DDBA-4FD3-9065-7F76FF2F820C}" presName="centerShape" presStyleLbl="node0" presStyleIdx="0" presStyleCnt="1"/>
      <dgm:spPr/>
    </dgm:pt>
  </dgm:ptLst>
  <dgm:cxnLst>
    <dgm:cxn modelId="{24CAA85F-344C-4995-8DA9-705FC2961E15}" srcId="{5AEF3D0A-F491-4DB0-A31F-44B2AF0759F6}" destId="{64A033E8-DDBA-4FD3-9065-7F76FF2F820C}" srcOrd="0" destOrd="0" parTransId="{DE8611F8-EB4A-4BD0-AE97-40A6A4178222}" sibTransId="{81B0AA40-4BF8-49F4-B7EA-89CEA61D49EC}"/>
    <dgm:cxn modelId="{FBF7C737-7F85-4F9D-8B58-09B433DA3D33}" srcId="{5AEF3D0A-F491-4DB0-A31F-44B2AF0759F6}" destId="{41D44E75-E6EE-4D3E-8ACF-CD4542CCC74E}" srcOrd="1" destOrd="0" parTransId="{8B4E7F00-B179-4AB3-A0EB-15D81F12D96A}" sibTransId="{71033694-AAC4-4675-A91C-7CE063AFA5B6}"/>
    <dgm:cxn modelId="{5B06F698-F870-4882-A3DB-9847B5719E32}" type="presOf" srcId="{5AEF3D0A-F491-4DB0-A31F-44B2AF0759F6}" destId="{203D094B-6262-4B9C-BAA7-18500082B733}" srcOrd="0" destOrd="0" presId="urn:microsoft.com/office/officeart/2005/8/layout/radial6"/>
    <dgm:cxn modelId="{2058497C-E694-4FA5-8FAA-AD567A6081DF}" type="presOf" srcId="{64A033E8-DDBA-4FD3-9065-7F76FF2F820C}" destId="{D709E8F4-8748-4A39-876E-5E25EEB36138}" srcOrd="0" destOrd="0" presId="urn:microsoft.com/office/officeart/2005/8/layout/radial6"/>
    <dgm:cxn modelId="{5C08153B-9527-4F3C-8CA1-F9E4D1522A1F}" type="presParOf" srcId="{203D094B-6262-4B9C-BAA7-18500082B733}" destId="{D709E8F4-8748-4A39-876E-5E25EEB36138}" srcOrd="0"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9923E-1228-40CB-9A57-AB81F1D80CB4}">
      <dsp:nvSpPr>
        <dsp:cNvPr id="0" name=""/>
        <dsp:cNvSpPr/>
      </dsp:nvSpPr>
      <dsp:spPr>
        <a:xfrm rot="10800000">
          <a:off x="1683361" y="1078"/>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91440" rIns="170688" bIns="91440" numCol="1" spcCol="1270" anchor="ctr" anchorCtr="0">
          <a:noAutofit/>
        </a:bodyPr>
        <a:lstStyle/>
        <a:p>
          <a:pPr lvl="0" algn="ctr" defTabSz="1066800" rtl="0">
            <a:lnSpc>
              <a:spcPct val="90000"/>
            </a:lnSpc>
            <a:spcBef>
              <a:spcPct val="0"/>
            </a:spcBef>
            <a:spcAft>
              <a:spcPct val="35000"/>
            </a:spcAft>
          </a:pPr>
          <a:r>
            <a:rPr lang="en-IN" sz="2400" kern="1200" dirty="0" smtClean="0"/>
            <a:t>The ER model defines the conceptual view of a database.</a:t>
          </a:r>
          <a:endParaRPr lang="en-IN" sz="2400" kern="1200" dirty="0"/>
        </a:p>
      </dsp:txBody>
      <dsp:txXfrm rot="10800000">
        <a:off x="1683361" y="1078"/>
        <a:ext cx="5472684" cy="1219612"/>
      </dsp:txXfrm>
    </dsp:sp>
    <dsp:sp modelId="{B328C8EA-5D94-4DD8-8B4F-738C5D6B1CC4}">
      <dsp:nvSpPr>
        <dsp:cNvPr id="0" name=""/>
        <dsp:cNvSpPr/>
      </dsp:nvSpPr>
      <dsp:spPr>
        <a:xfrm>
          <a:off x="1073554" y="1078"/>
          <a:ext cx="1219612" cy="1219612"/>
        </a:xfrm>
        <a:prstGeom prst="rightArrow">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15EA0-2306-4E67-963D-A776C31028A3}">
      <dsp:nvSpPr>
        <dsp:cNvPr id="0" name=""/>
        <dsp:cNvSpPr/>
      </dsp:nvSpPr>
      <dsp:spPr>
        <a:xfrm rot="10800000">
          <a:off x="1683361" y="1584753"/>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91440" rIns="170688" bIns="91440" numCol="1" spcCol="1270" anchor="ctr" anchorCtr="0">
          <a:noAutofit/>
        </a:bodyPr>
        <a:lstStyle/>
        <a:p>
          <a:pPr lvl="0" algn="ctr" defTabSz="1066800" rtl="0">
            <a:lnSpc>
              <a:spcPct val="90000"/>
            </a:lnSpc>
            <a:spcBef>
              <a:spcPct val="0"/>
            </a:spcBef>
            <a:spcAft>
              <a:spcPct val="35000"/>
            </a:spcAft>
          </a:pPr>
          <a:r>
            <a:rPr lang="en-IN" sz="2400" kern="1200" dirty="0" smtClean="0"/>
            <a:t>It works around real-world entities and the associations among them.</a:t>
          </a:r>
          <a:endParaRPr lang="en-IN" sz="2400" kern="1200" dirty="0"/>
        </a:p>
      </dsp:txBody>
      <dsp:txXfrm rot="10800000">
        <a:off x="1683361" y="1584753"/>
        <a:ext cx="5472684" cy="1219612"/>
      </dsp:txXfrm>
    </dsp:sp>
    <dsp:sp modelId="{4721AD71-D547-477E-B871-0EED785C137F}">
      <dsp:nvSpPr>
        <dsp:cNvPr id="0" name=""/>
        <dsp:cNvSpPr/>
      </dsp:nvSpPr>
      <dsp:spPr>
        <a:xfrm>
          <a:off x="1073554" y="1584753"/>
          <a:ext cx="1219612" cy="1219612"/>
        </a:xfrm>
        <a:prstGeom prst="rightArrow">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38530-3C93-4A65-86B1-DCFB990260EC}">
      <dsp:nvSpPr>
        <dsp:cNvPr id="0" name=""/>
        <dsp:cNvSpPr/>
      </dsp:nvSpPr>
      <dsp:spPr>
        <a:xfrm rot="10800000">
          <a:off x="1683361" y="3168429"/>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91440" rIns="170688" bIns="91440" numCol="1" spcCol="1270" anchor="ctr" anchorCtr="0">
          <a:noAutofit/>
        </a:bodyPr>
        <a:lstStyle/>
        <a:p>
          <a:pPr lvl="0" algn="ctr" defTabSz="1066800" rtl="0">
            <a:lnSpc>
              <a:spcPct val="90000"/>
            </a:lnSpc>
            <a:spcBef>
              <a:spcPct val="0"/>
            </a:spcBef>
            <a:spcAft>
              <a:spcPct val="35000"/>
            </a:spcAft>
          </a:pPr>
          <a:r>
            <a:rPr lang="en-IN" sz="2400" kern="1200" dirty="0" smtClean="0"/>
            <a:t>At view level, the ER model is considered a good option for designing databases.</a:t>
          </a:r>
          <a:endParaRPr lang="en-IN" sz="2400" kern="1200" dirty="0"/>
        </a:p>
      </dsp:txBody>
      <dsp:txXfrm rot="10800000">
        <a:off x="1683361" y="3168429"/>
        <a:ext cx="5472684" cy="1219612"/>
      </dsp:txXfrm>
    </dsp:sp>
    <dsp:sp modelId="{1A8FE93D-B6EE-4163-A1E3-B2C8D87A4E04}">
      <dsp:nvSpPr>
        <dsp:cNvPr id="0" name=""/>
        <dsp:cNvSpPr/>
      </dsp:nvSpPr>
      <dsp:spPr>
        <a:xfrm>
          <a:off x="1073554" y="3168429"/>
          <a:ext cx="1219612" cy="1219612"/>
        </a:xfrm>
        <a:prstGeom prst="rightArrow">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9F7D1-AEBD-4972-864B-D3F0C90FBD78}">
      <dsp:nvSpPr>
        <dsp:cNvPr id="0" name=""/>
        <dsp:cNvSpPr/>
      </dsp:nvSpPr>
      <dsp:spPr>
        <a:xfrm rot="10800000">
          <a:off x="1855668" y="817"/>
          <a:ext cx="5472684" cy="1908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1746" tIns="72390" rIns="135128" bIns="72390" numCol="1" spcCol="1270" anchor="ctr" anchorCtr="0">
          <a:noAutofit/>
        </a:bodyPr>
        <a:lstStyle/>
        <a:p>
          <a:pPr lvl="0" algn="ctr" defTabSz="844550" rtl="0">
            <a:lnSpc>
              <a:spcPct val="90000"/>
            </a:lnSpc>
            <a:spcBef>
              <a:spcPct val="0"/>
            </a:spcBef>
            <a:spcAft>
              <a:spcPct val="35000"/>
            </a:spcAft>
          </a:pPr>
          <a:r>
            <a:rPr lang="en-IN" sz="1900" b="1" kern="1200" dirty="0" smtClean="0"/>
            <a:t>Simple attribute</a:t>
          </a:r>
          <a:r>
            <a:rPr lang="en-IN" sz="1900" kern="1200" dirty="0" smtClean="0"/>
            <a:t> − Simple attributes are atomic values, which cannot be divided further. </a:t>
          </a:r>
        </a:p>
        <a:p>
          <a:pPr lvl="0" algn="ctr" defTabSz="844550" rtl="0">
            <a:lnSpc>
              <a:spcPct val="90000"/>
            </a:lnSpc>
            <a:spcBef>
              <a:spcPct val="0"/>
            </a:spcBef>
            <a:spcAft>
              <a:spcPct val="35000"/>
            </a:spcAft>
          </a:pPr>
          <a:r>
            <a:rPr lang="en-IN" sz="1900" kern="1200" dirty="0" smtClean="0"/>
            <a:t>For example, a student's phone number is an atomic value of 10 digits.</a:t>
          </a:r>
          <a:endParaRPr lang="en-IN" sz="1900" kern="1200" dirty="0"/>
        </a:p>
      </dsp:txBody>
      <dsp:txXfrm rot="10800000">
        <a:off x="1855668" y="817"/>
        <a:ext cx="5472684" cy="1908841"/>
      </dsp:txXfrm>
    </dsp:sp>
    <dsp:sp modelId="{8A118FA8-2FFF-4E78-A314-843D41CD21EB}">
      <dsp:nvSpPr>
        <dsp:cNvPr id="0" name=""/>
        <dsp:cNvSpPr/>
      </dsp:nvSpPr>
      <dsp:spPr>
        <a:xfrm>
          <a:off x="901247" y="817"/>
          <a:ext cx="1908841" cy="1908841"/>
        </a:xfrm>
        <a:prstGeom prst="irregularSeal1">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FE848-7FC4-4306-81C2-2160DC12400C}">
      <dsp:nvSpPr>
        <dsp:cNvPr id="0" name=""/>
        <dsp:cNvSpPr/>
      </dsp:nvSpPr>
      <dsp:spPr>
        <a:xfrm rot="10800000">
          <a:off x="1855668" y="2479461"/>
          <a:ext cx="5472684" cy="1908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1746" tIns="72390" rIns="135128" bIns="72390" numCol="1" spcCol="1270" anchor="ctr" anchorCtr="0">
          <a:noAutofit/>
        </a:bodyPr>
        <a:lstStyle/>
        <a:p>
          <a:pPr lvl="0" algn="ctr" defTabSz="844550" rtl="0">
            <a:lnSpc>
              <a:spcPct val="90000"/>
            </a:lnSpc>
            <a:spcBef>
              <a:spcPct val="0"/>
            </a:spcBef>
            <a:spcAft>
              <a:spcPct val="35000"/>
            </a:spcAft>
          </a:pPr>
          <a:r>
            <a:rPr lang="en-IN" sz="1900" b="1" kern="1200" dirty="0" smtClean="0"/>
            <a:t>Composite attribute</a:t>
          </a:r>
          <a:r>
            <a:rPr lang="en-IN" sz="1900" kern="1200" dirty="0" smtClean="0"/>
            <a:t> − Composite attributes are made of more than one simple attribute. For example, a student's complete name may have </a:t>
          </a:r>
          <a:r>
            <a:rPr lang="en-IN" sz="1900" kern="1200" dirty="0" err="1" smtClean="0"/>
            <a:t>first_name</a:t>
          </a:r>
          <a:r>
            <a:rPr lang="en-IN" sz="1900" kern="1200" dirty="0" smtClean="0"/>
            <a:t> and </a:t>
          </a:r>
          <a:r>
            <a:rPr lang="en-IN" sz="1900" kern="1200" dirty="0" err="1" smtClean="0"/>
            <a:t>last_name</a:t>
          </a:r>
          <a:r>
            <a:rPr lang="en-IN" sz="1900" kern="1200" dirty="0" smtClean="0"/>
            <a:t>.</a:t>
          </a:r>
          <a:endParaRPr lang="en-IN" sz="1900" kern="1200" dirty="0"/>
        </a:p>
      </dsp:txBody>
      <dsp:txXfrm rot="10800000">
        <a:off x="1855668" y="2479461"/>
        <a:ext cx="5472684" cy="1908841"/>
      </dsp:txXfrm>
    </dsp:sp>
    <dsp:sp modelId="{3E5B9B38-D946-4015-A7B3-69660919E2C6}">
      <dsp:nvSpPr>
        <dsp:cNvPr id="0" name=""/>
        <dsp:cNvSpPr/>
      </dsp:nvSpPr>
      <dsp:spPr>
        <a:xfrm>
          <a:off x="901247" y="2479461"/>
          <a:ext cx="1908841" cy="1908841"/>
        </a:xfrm>
        <a:prstGeom prst="irregularSeal1">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441B29-5681-435E-A387-7DF593254D64}">
      <dsp:nvSpPr>
        <dsp:cNvPr id="0" name=""/>
        <dsp:cNvSpPr/>
      </dsp:nvSpPr>
      <dsp:spPr>
        <a:xfrm>
          <a:off x="0" y="16531"/>
          <a:ext cx="8229600" cy="10328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IN" sz="2600" kern="1200" dirty="0" smtClean="0"/>
            <a:t>Participation Constraints</a:t>
          </a:r>
          <a:endParaRPr lang="en-IN" sz="2600" kern="1200" dirty="0"/>
        </a:p>
      </dsp:txBody>
      <dsp:txXfrm>
        <a:off x="0" y="16531"/>
        <a:ext cx="8229600" cy="1032854"/>
      </dsp:txXfrm>
    </dsp:sp>
    <dsp:sp modelId="{B8BF44AA-7A21-4F9E-955D-357E5E91EA2C}">
      <dsp:nvSpPr>
        <dsp:cNvPr id="0" name=""/>
        <dsp:cNvSpPr/>
      </dsp:nvSpPr>
      <dsp:spPr>
        <a:xfrm>
          <a:off x="0" y="1124265"/>
          <a:ext cx="8229600" cy="1032854"/>
        </a:xfrm>
        <a:prstGeom prst="roundRect">
          <a:avLst/>
        </a:prstGeom>
        <a:solidFill>
          <a:schemeClr val="accent4">
            <a:hueOff val="-1173315"/>
            <a:satOff val="-12043"/>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IN" sz="2600" kern="1200" dirty="0" smtClean="0"/>
            <a:t>This represents how an entity is involved in the relation. </a:t>
          </a:r>
          <a:endParaRPr lang="en-IN" sz="2600" kern="1200" dirty="0"/>
        </a:p>
      </dsp:txBody>
      <dsp:txXfrm>
        <a:off x="0" y="1124265"/>
        <a:ext cx="8229600" cy="1032854"/>
      </dsp:txXfrm>
    </dsp:sp>
    <dsp:sp modelId="{6EDB08B3-53DC-4664-A03D-52ECCE477188}">
      <dsp:nvSpPr>
        <dsp:cNvPr id="0" name=""/>
        <dsp:cNvSpPr/>
      </dsp:nvSpPr>
      <dsp:spPr>
        <a:xfrm>
          <a:off x="0" y="2232000"/>
          <a:ext cx="8229600" cy="1032854"/>
        </a:xfrm>
        <a:prstGeom prst="roundRect">
          <a:avLst/>
        </a:prstGeom>
        <a:solidFill>
          <a:schemeClr val="accent4">
            <a:hueOff val="-2346630"/>
            <a:satOff val="-24086"/>
            <a:lumOff val="10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IN" sz="2600" kern="1200" dirty="0" smtClean="0"/>
            <a:t>That means, if all the entity values are participating in any relation, then it is called total participation.</a:t>
          </a:r>
          <a:endParaRPr lang="en-IN" sz="2600" kern="1200" dirty="0"/>
        </a:p>
      </dsp:txBody>
      <dsp:txXfrm>
        <a:off x="0" y="2232000"/>
        <a:ext cx="8229600" cy="1032854"/>
      </dsp:txXfrm>
    </dsp:sp>
    <dsp:sp modelId="{398ED078-ECE1-4198-BE5A-2B32882CB272}">
      <dsp:nvSpPr>
        <dsp:cNvPr id="0" name=""/>
        <dsp:cNvSpPr/>
      </dsp:nvSpPr>
      <dsp:spPr>
        <a:xfrm>
          <a:off x="0" y="3339734"/>
          <a:ext cx="8229600" cy="1032854"/>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IN" sz="2600" kern="1200" dirty="0" smtClean="0"/>
            <a:t>If only few values of an entity is part of relation, then it is a partial participation.</a:t>
          </a:r>
          <a:endParaRPr lang="en-IN" sz="2600" kern="1200" dirty="0"/>
        </a:p>
      </dsp:txBody>
      <dsp:txXfrm>
        <a:off x="0" y="3339734"/>
        <a:ext cx="8229600" cy="10328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C3DC1B-4226-451B-BB74-AA36165A1060}">
      <dsp:nvSpPr>
        <dsp:cNvPr id="0" name=""/>
        <dsp:cNvSpPr/>
      </dsp:nvSpPr>
      <dsp:spPr>
        <a:xfrm>
          <a:off x="1920775" y="535"/>
          <a:ext cx="4388048" cy="43880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IN" sz="1800" kern="1200" dirty="0" smtClean="0"/>
            <a:t>For example, ‘Employee Works for a Department’. Here all the employees work for one or the other department. </a:t>
          </a:r>
        </a:p>
        <a:p>
          <a:pPr lvl="0" algn="ctr" defTabSz="800100" rtl="0">
            <a:lnSpc>
              <a:spcPct val="90000"/>
            </a:lnSpc>
            <a:spcBef>
              <a:spcPct val="0"/>
            </a:spcBef>
            <a:spcAft>
              <a:spcPct val="35000"/>
            </a:spcAft>
          </a:pPr>
          <a:r>
            <a:rPr lang="en-IN" sz="1800" kern="1200" dirty="0" smtClean="0"/>
            <a:t>No employees are left without department. </a:t>
          </a:r>
        </a:p>
        <a:p>
          <a:pPr lvl="0" algn="ctr" defTabSz="800100" rtl="0">
            <a:lnSpc>
              <a:spcPct val="90000"/>
            </a:lnSpc>
            <a:spcBef>
              <a:spcPct val="0"/>
            </a:spcBef>
            <a:spcAft>
              <a:spcPct val="35000"/>
            </a:spcAft>
          </a:pPr>
          <a:r>
            <a:rPr lang="en-IN" sz="1800" kern="1200" dirty="0" smtClean="0"/>
            <a:t>Hence all the employees are participating in this relation. Thus, participation of employee is </a:t>
          </a:r>
          <a:r>
            <a:rPr lang="en-IN" sz="1800" kern="1200" dirty="0" smtClean="0">
              <a:solidFill>
                <a:schemeClr val="accent3"/>
              </a:solidFill>
            </a:rPr>
            <a:t>total participation</a:t>
          </a:r>
          <a:r>
            <a:rPr lang="en-IN" sz="1800" kern="1200" dirty="0" smtClean="0"/>
            <a:t>.</a:t>
          </a:r>
          <a:endParaRPr lang="en-IN" sz="1800" kern="1200" dirty="0"/>
        </a:p>
      </dsp:txBody>
      <dsp:txXfrm>
        <a:off x="1920775" y="535"/>
        <a:ext cx="4388048" cy="43880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09E8F4-8748-4A39-876E-5E25EEB36138}">
      <dsp:nvSpPr>
        <dsp:cNvPr id="0" name=""/>
        <dsp:cNvSpPr/>
      </dsp:nvSpPr>
      <dsp:spPr>
        <a:xfrm>
          <a:off x="1920775" y="535"/>
          <a:ext cx="4388048" cy="43880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IN" sz="2200" kern="1200" dirty="0" smtClean="0"/>
            <a:t>But individual Department will not have all the employees. Each department will have only few groups of employees working. Hence </a:t>
          </a:r>
          <a:r>
            <a:rPr lang="en-IN" sz="2200" kern="1200" dirty="0" smtClean="0">
              <a:solidFill>
                <a:schemeClr val="accent3"/>
              </a:solidFill>
            </a:rPr>
            <a:t>partial participation </a:t>
          </a:r>
          <a:r>
            <a:rPr lang="en-IN" sz="2200" kern="1200" dirty="0" smtClean="0"/>
            <a:t>of department is seen here.</a:t>
          </a:r>
          <a:endParaRPr lang="en-IN" sz="2200" kern="1200" dirty="0"/>
        </a:p>
      </dsp:txBody>
      <dsp:txXfrm>
        <a:off x="1920775" y="535"/>
        <a:ext cx="4388048" cy="438804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E7DE7-8550-4A4A-AFBD-E07323B5B3C3}" type="datetimeFigureOut">
              <a:rPr lang="en-US" smtClean="0"/>
              <a:pPr/>
              <a:t>7/19/2021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6D524-B7D5-45AC-9AB8-EE27C1F4997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76D524-B7D5-45AC-9AB8-EE27C1F4997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CA39E3-88AF-4038-BA18-BCC64F919778}" type="datetimeFigureOut">
              <a:rPr lang="en-US" smtClean="0"/>
              <a:pPr/>
              <a:t>7/19/2021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CA39E3-88AF-4038-BA18-BCC64F919778}" type="datetimeFigureOut">
              <a:rPr lang="en-US" smtClean="0"/>
              <a:pPr/>
              <a:t>7/19/2021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CA39E3-88AF-4038-BA18-BCC64F919778}" type="datetimeFigureOut">
              <a:rPr lang="en-US" smtClean="0"/>
              <a:pPr/>
              <a:t>7/19/2021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CA39E3-88AF-4038-BA18-BCC64F919778}" type="datetimeFigureOut">
              <a:rPr lang="en-US" smtClean="0"/>
              <a:pPr/>
              <a:t>7/19/2021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CA39E3-88AF-4038-BA18-BCC64F919778}" type="datetimeFigureOut">
              <a:rPr lang="en-US" smtClean="0"/>
              <a:pPr/>
              <a:t>7/19/2021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CA39E3-88AF-4038-BA18-BCC64F919778}" type="datetimeFigureOut">
              <a:rPr lang="en-US" smtClean="0"/>
              <a:pPr/>
              <a:t>7/19/2021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CA39E3-88AF-4038-BA18-BCC64F919778}" type="datetimeFigureOut">
              <a:rPr lang="en-US" smtClean="0"/>
              <a:pPr/>
              <a:t>7/19/2021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CA39E3-88AF-4038-BA18-BCC64F919778}" type="datetimeFigureOut">
              <a:rPr lang="en-US" smtClean="0"/>
              <a:pPr/>
              <a:t>7/19/2021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A39E3-88AF-4038-BA18-BCC64F919778}" type="datetimeFigureOut">
              <a:rPr lang="en-US" smtClean="0"/>
              <a:pPr/>
              <a:t>7/19/2021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CA39E3-88AF-4038-BA18-BCC64F919778}" type="datetimeFigureOut">
              <a:rPr lang="en-US" smtClean="0"/>
              <a:pPr/>
              <a:t>7/19/2021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C563EC-E553-425C-9D9F-76712490AA1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CA39E3-88AF-4038-BA18-BCC64F919778}" type="datetimeFigureOut">
              <a:rPr lang="en-US" smtClean="0"/>
              <a:pPr/>
              <a:t>7/19/2021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C9C563EC-E553-425C-9D9F-76712490AA13}"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CA39E3-88AF-4038-BA18-BCC64F919778}" type="datetimeFigureOut">
              <a:rPr lang="en-US" smtClean="0"/>
              <a:pPr/>
              <a:t>7/19/2021</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C563EC-E553-425C-9D9F-76712490AA13}"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1142984"/>
            <a:ext cx="6072230" cy="1323439"/>
          </a:xfrm>
          <a:prstGeom prst="rect">
            <a:avLst/>
          </a:prstGeom>
        </p:spPr>
        <p:txBody>
          <a:bodyPr wrap="square">
            <a:spAutoFit/>
          </a:bodyPr>
          <a:lstStyle/>
          <a:p>
            <a:endParaRPr lang="en-IN" sz="8000" dirty="0"/>
          </a:p>
        </p:txBody>
      </p:sp>
      <p:sp>
        <p:nvSpPr>
          <p:cNvPr id="6" name="Title 5"/>
          <p:cNvSpPr>
            <a:spLocks noGrp="1"/>
          </p:cNvSpPr>
          <p:nvPr>
            <p:ph type="title"/>
          </p:nvPr>
        </p:nvSpPr>
        <p:spPr/>
        <p:txBody>
          <a:bodyPr/>
          <a:lstStyle/>
          <a:p>
            <a:endParaRPr lang="en-IN" dirty="0"/>
          </a:p>
        </p:txBody>
      </p:sp>
      <p:sp>
        <p:nvSpPr>
          <p:cNvPr id="7" name="Content Placeholder 6"/>
          <p:cNvSpPr>
            <a:spLocks noGrp="1"/>
          </p:cNvSpPr>
          <p:nvPr>
            <p:ph sz="half" idx="1"/>
          </p:nvPr>
        </p:nvSpPr>
        <p:spPr/>
        <p:txBody>
          <a:bodyPr/>
          <a:lstStyle/>
          <a:p>
            <a:pPr algn="ctr"/>
            <a:r>
              <a:rPr lang="en-IN" dirty="0" smtClean="0"/>
              <a:t>ER MODEL</a:t>
            </a:r>
            <a:endParaRPr lang="en-IN" dirty="0"/>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4643438" y="1857364"/>
            <a:ext cx="4038600" cy="3107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800100" y="2572544"/>
            <a:ext cx="754380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b="1" i="1" dirty="0" smtClean="0"/>
              <a:t>Note</a:t>
            </a:r>
            <a:r>
              <a:rPr lang="en-IN" i="1" dirty="0" smtClean="0"/>
              <a:t>: In E-R model we don't represent the data but we represent the structure or schema. When we convert E-R model to relational model then data can be stored in </a:t>
            </a:r>
            <a:r>
              <a:rPr lang="en-IN" i="1" dirty="0" err="1" smtClean="0"/>
              <a:t>tuple</a:t>
            </a:r>
            <a:r>
              <a:rPr lang="en-IN" i="1" dirty="0" smtClean="0"/>
              <a:t> or row and hence, represented as an entity.</a:t>
            </a:r>
            <a:endParaRPr lang="en-IN"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a:t>Relationship</a:t>
            </a:r>
          </a:p>
          <a:p>
            <a:r>
              <a:rPr lang="en-IN" dirty="0"/>
              <a:t>The association among entities is called a relationship. For example, an employee </a:t>
            </a:r>
            <a:r>
              <a:rPr lang="en-IN" b="1" dirty="0" err="1"/>
              <a:t>works_at</a:t>
            </a:r>
            <a:r>
              <a:rPr lang="en-IN" dirty="0"/>
              <a:t> a department, a student </a:t>
            </a:r>
            <a:r>
              <a:rPr lang="en-IN" b="1" dirty="0" err="1"/>
              <a:t>enrolls</a:t>
            </a:r>
            <a:r>
              <a:rPr lang="en-IN" dirty="0"/>
              <a:t> in a course. Here, </a:t>
            </a:r>
            <a:r>
              <a:rPr lang="en-IN" dirty="0" err="1"/>
              <a:t>Works_at</a:t>
            </a:r>
            <a:r>
              <a:rPr lang="en-IN" dirty="0"/>
              <a:t> and </a:t>
            </a:r>
            <a:r>
              <a:rPr lang="en-IN" dirty="0" err="1"/>
              <a:t>Enrolls</a:t>
            </a:r>
            <a:r>
              <a:rPr lang="en-IN" dirty="0"/>
              <a:t> are called relationships.</a:t>
            </a:r>
          </a:p>
          <a:p>
            <a:r>
              <a:rPr lang="en-IN" dirty="0"/>
              <a:t>Relationship Set</a:t>
            </a:r>
          </a:p>
          <a:p>
            <a:r>
              <a:rPr lang="en-IN" dirty="0"/>
              <a:t>A set of relationships of similar type is called a relationship set. Like entities, a relationship too can have attributes. These attributes are called </a:t>
            </a:r>
            <a:r>
              <a:rPr lang="en-IN" b="1" dirty="0"/>
              <a:t>descriptive attributes</a:t>
            </a:r>
            <a:r>
              <a:rPr lang="en-IN" dirty="0"/>
              <a:t>.</a:t>
            </a:r>
          </a:p>
          <a:p>
            <a:r>
              <a:rPr lang="en-IN" dirty="0"/>
              <a:t>Degree of Relationship</a:t>
            </a:r>
          </a:p>
          <a:p>
            <a:r>
              <a:rPr lang="en-IN" dirty="0"/>
              <a:t>The number of participating entities in a relationship defines the degree of the relationship.</a:t>
            </a:r>
          </a:p>
          <a:p>
            <a:r>
              <a:rPr lang="en-IN" dirty="0"/>
              <a:t>Binary = degree 2</a:t>
            </a:r>
          </a:p>
          <a:p>
            <a:r>
              <a:rPr lang="en-IN" dirty="0"/>
              <a:t>Ternary = degree 3</a:t>
            </a:r>
          </a:p>
          <a:p>
            <a:r>
              <a:rPr lang="en-IN" dirty="0"/>
              <a:t>n-</a:t>
            </a:r>
            <a:r>
              <a:rPr lang="en-IN" dirty="0" err="1"/>
              <a:t>ary</a:t>
            </a:r>
            <a:r>
              <a:rPr lang="en-IN" dirty="0"/>
              <a:t> = degree</a:t>
            </a:r>
          </a:p>
          <a:p>
            <a:endParaRPr lang="en-IN"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tretch>
            <a:fillRect/>
          </a:stretch>
        </p:blipFill>
        <p:spPr bwMode="auto">
          <a:xfrm>
            <a:off x="1295400" y="1958181"/>
            <a:ext cx="6553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tretch>
            <a:fillRect/>
          </a:stretch>
        </p:blipFill>
        <p:spPr bwMode="auto">
          <a:xfrm>
            <a:off x="1642878" y="1935163"/>
            <a:ext cx="5858243"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Derived attribute</a:t>
            </a:r>
            <a:r>
              <a:rPr lang="en-IN" dirty="0" smtClean="0"/>
              <a:t> − Derived attributes are the attributes that do not exist in the physical database, but their values are derived from other attributes present in the database.</a:t>
            </a:r>
          </a:p>
          <a:p>
            <a:r>
              <a:rPr lang="en-IN" dirty="0" smtClean="0"/>
              <a:t> For example, </a:t>
            </a:r>
            <a:r>
              <a:rPr lang="en-IN" dirty="0" err="1" smtClean="0"/>
              <a:t>average_salary</a:t>
            </a:r>
            <a:r>
              <a:rPr lang="en-IN" dirty="0" smtClean="0"/>
              <a:t> in a department should not be saved directly in the database, instead it can be derived.</a:t>
            </a:r>
          </a:p>
          <a:p>
            <a:r>
              <a:rPr lang="en-IN" dirty="0" smtClean="0"/>
              <a:t> For another example, age can be derived from </a:t>
            </a:r>
            <a:r>
              <a:rPr lang="en-IN" dirty="0" err="1" smtClean="0"/>
              <a:t>data_of_birth</a:t>
            </a:r>
            <a:r>
              <a:rPr lang="en-IN" dirty="0" smtClean="0"/>
              <a:t>.</a:t>
            </a:r>
          </a:p>
          <a:p>
            <a:endParaRPr lang="en-IN"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Eg:Company Database</a:t>
            </a:r>
            <a:endParaRPr lang="en-IN" dirty="0"/>
          </a:p>
        </p:txBody>
      </p:sp>
      <p:sp>
        <p:nvSpPr>
          <p:cNvPr id="3" name="Content Placeholder 2"/>
          <p:cNvSpPr>
            <a:spLocks noGrp="1"/>
          </p:cNvSpPr>
          <p:nvPr>
            <p:ph idx="1"/>
          </p:nvPr>
        </p:nvSpPr>
        <p:spPr/>
        <p:txBody>
          <a:bodyPr>
            <a:normAutofit/>
          </a:bodyPr>
          <a:lstStyle/>
          <a:p>
            <a:r>
              <a:rPr lang="en-IN" dirty="0" smtClean="0"/>
              <a:t>we will use a sample database called the COMPANY database to illustrate the concepts of the ER model. This database contains information about employees, departments and projects. Important points to note include:</a:t>
            </a:r>
          </a:p>
          <a:p>
            <a:r>
              <a:rPr lang="en-IN" dirty="0" smtClean="0"/>
              <a:t>There are several departments in the company. Each department has a unique identification, a name, location of the office and a particular employee who manages the department.</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A department controls a number of projects, each of which has a unique name, a unique number and a budget.</a:t>
            </a:r>
          </a:p>
          <a:p>
            <a:r>
              <a:rPr lang="en-IN" dirty="0" smtClean="0"/>
              <a:t>Each employee has a name, identification number, address, salary and </a:t>
            </a:r>
            <a:r>
              <a:rPr lang="en-IN" dirty="0" err="1" smtClean="0"/>
              <a:t>birthdate</a:t>
            </a:r>
            <a:r>
              <a:rPr lang="en-IN" dirty="0" smtClean="0"/>
              <a:t>.</a:t>
            </a:r>
          </a:p>
          <a:p>
            <a:r>
              <a:rPr lang="en-IN" dirty="0" smtClean="0"/>
              <a:t> An employee is assigned to one department but can join in several projects. We need to record the start date of the employee in each project. We also need to know the direct supervisor of each employee.</a:t>
            </a:r>
          </a:p>
          <a:p>
            <a:r>
              <a:rPr lang="en-IN" dirty="0" smtClean="0"/>
              <a:t>We want to keep track of the dependents for each employee. Each dependent has a name, </a:t>
            </a:r>
            <a:r>
              <a:rPr lang="en-IN" dirty="0" err="1" smtClean="0"/>
              <a:t>birthdate</a:t>
            </a:r>
            <a:r>
              <a:rPr lang="en-IN" dirty="0" smtClean="0"/>
              <a:t> and relationship with the employee.</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Entity, Entity Set and Entity Type</a:t>
            </a:r>
          </a:p>
          <a:p>
            <a:r>
              <a:rPr lang="en-IN" dirty="0" smtClean="0"/>
              <a:t>An </a:t>
            </a:r>
            <a:r>
              <a:rPr lang="en-IN" i="1" dirty="0" smtClean="0"/>
              <a:t>entity</a:t>
            </a:r>
            <a:r>
              <a:rPr lang="en-IN" dirty="0" smtClean="0"/>
              <a:t> is an object in the real world with an independent existence that can be differentiated from other objects. An entity might be</a:t>
            </a:r>
          </a:p>
          <a:p>
            <a:r>
              <a:rPr lang="en-IN" dirty="0" smtClean="0"/>
              <a:t>An object with physical existence (e.g., a lecturer, a student, a car)</a:t>
            </a:r>
          </a:p>
          <a:p>
            <a:r>
              <a:rPr lang="en-IN" dirty="0" smtClean="0"/>
              <a:t>An object with conceptual existence (e.g., a course, a job, a position)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Entities can be classified based on their strength. An entity is considered weak if its tables are existence dependent.</a:t>
            </a:r>
          </a:p>
          <a:p>
            <a:r>
              <a:rPr lang="en-IN" dirty="0" smtClean="0"/>
              <a:t>That is, it cannot exist without a relationship with another entity</a:t>
            </a:r>
          </a:p>
          <a:p>
            <a:r>
              <a:rPr lang="en-IN" dirty="0" smtClean="0"/>
              <a:t>Its primary key is derived from the primary key of the parent entity</a:t>
            </a:r>
          </a:p>
          <a:p>
            <a:pPr lvl="1"/>
            <a:r>
              <a:rPr lang="en-IN" dirty="0" smtClean="0"/>
              <a:t>The Spouse table, in the COMPANY database, is a weak entity because its primary key is dependent on the Employee table. Without a corresponding employee record, the spouse record would not exist.</a:t>
            </a:r>
          </a:p>
          <a:p>
            <a:pPr lvl="1"/>
            <a:r>
              <a:rPr lang="en-IN" dirty="0" smtClean="0"/>
              <a:t>A table without a foreign key or a table that contains a foreign key that can contain nulls is a strong entity</a:t>
            </a:r>
          </a:p>
          <a:p>
            <a:pPr lvl="1"/>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An </a:t>
            </a:r>
            <a:r>
              <a:rPr lang="en-IN" i="1" dirty="0" smtClean="0"/>
              <a:t>entity set</a:t>
            </a:r>
            <a:r>
              <a:rPr lang="en-IN" dirty="0" smtClean="0"/>
              <a:t> is a collection of entities of an entity type at a particular point of time. In an entity relationship diagram (ERD), an entity type is represented by a name in a box.</a:t>
            </a:r>
          </a:p>
          <a:p>
            <a:endParaRPr lang="en-IN" dirty="0"/>
          </a:p>
        </p:txBody>
      </p:sp>
      <p:pic>
        <p:nvPicPr>
          <p:cNvPr id="8195" name="Picture 3"/>
          <p:cNvPicPr>
            <a:picLocks noChangeAspect="1" noChangeArrowheads="1"/>
          </p:cNvPicPr>
          <p:nvPr/>
        </p:nvPicPr>
        <p:blipFill>
          <a:blip r:embed="rId2" cstate="print"/>
          <a:srcRect/>
          <a:stretch>
            <a:fillRect/>
          </a:stretch>
        </p:blipFill>
        <p:spPr bwMode="auto">
          <a:xfrm>
            <a:off x="1857356" y="3643314"/>
            <a:ext cx="5357850" cy="1785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b="1" dirty="0" smtClean="0"/>
              <a:t>Attributes</a:t>
            </a:r>
          </a:p>
          <a:p>
            <a:r>
              <a:rPr lang="en-IN" dirty="0" smtClean="0"/>
              <a:t>Each entity is described by a set of attributes (e.g., Employee = (Name, Address, </a:t>
            </a:r>
            <a:r>
              <a:rPr lang="en-IN" dirty="0" err="1" smtClean="0"/>
              <a:t>Birthdate</a:t>
            </a:r>
            <a:r>
              <a:rPr lang="en-IN" dirty="0" smtClean="0"/>
              <a:t> (Age), Salary).</a:t>
            </a:r>
          </a:p>
          <a:p>
            <a:r>
              <a:rPr lang="en-IN" dirty="0" smtClean="0"/>
              <a:t>Each attribute has a name, and is associated with an entity and a domain of legal values. However, the information about attribute domain is not presented on the ERD.</a:t>
            </a:r>
          </a:p>
          <a:p>
            <a:endParaRPr lang="en-IN" dirty="0"/>
          </a:p>
        </p:txBody>
      </p:sp>
      <p:pic>
        <p:nvPicPr>
          <p:cNvPr id="9218" name="Picture 2"/>
          <p:cNvPicPr>
            <a:picLocks noChangeAspect="1" noChangeArrowheads="1"/>
          </p:cNvPicPr>
          <p:nvPr/>
        </p:nvPicPr>
        <p:blipFill>
          <a:blip r:embed="rId2" cstate="print"/>
          <a:srcRect/>
          <a:stretch>
            <a:fillRect/>
          </a:stretch>
        </p:blipFill>
        <p:spPr bwMode="auto">
          <a:xfrm>
            <a:off x="3214678" y="5000636"/>
            <a:ext cx="2838450" cy="109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b="1" dirty="0" smtClean="0"/>
              <a:t>Types of Attributes</a:t>
            </a:r>
          </a:p>
          <a:p>
            <a:r>
              <a:rPr lang="en-IN" dirty="0" smtClean="0"/>
              <a:t>Simple attributes</a:t>
            </a:r>
          </a:p>
          <a:p>
            <a:r>
              <a:rPr lang="en-IN" i="1" dirty="0" smtClean="0"/>
              <a:t>Simple attributes</a:t>
            </a:r>
            <a:r>
              <a:rPr lang="en-IN" dirty="0" smtClean="0"/>
              <a:t> are those drawn from the atomic value domains; they are also called </a:t>
            </a:r>
            <a:r>
              <a:rPr lang="en-IN" i="1" dirty="0" smtClean="0"/>
              <a:t>single-valued attributes</a:t>
            </a:r>
            <a:r>
              <a:rPr lang="en-IN" dirty="0" smtClean="0"/>
              <a:t>. In the COMPANY database, an example of this would be: Name = {John} ; Age = {23}</a:t>
            </a:r>
          </a:p>
          <a:p>
            <a:endParaRPr lang="en-IN" dirty="0"/>
          </a:p>
        </p:txBody>
      </p:sp>
      <p:pic>
        <p:nvPicPr>
          <p:cNvPr id="10242" name="Picture 2"/>
          <p:cNvPicPr>
            <a:picLocks noChangeAspect="1" noChangeArrowheads="1"/>
          </p:cNvPicPr>
          <p:nvPr/>
        </p:nvPicPr>
        <p:blipFill>
          <a:blip r:embed="rId2" cstate="print"/>
          <a:srcRect/>
          <a:stretch>
            <a:fillRect/>
          </a:stretch>
        </p:blipFill>
        <p:spPr bwMode="auto">
          <a:xfrm>
            <a:off x="2928926" y="4929198"/>
            <a:ext cx="2981325"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Multivalued attributes</a:t>
            </a:r>
          </a:p>
          <a:p>
            <a:r>
              <a:rPr lang="en-IN" i="1" dirty="0" smtClean="0"/>
              <a:t>Multivalued attributes</a:t>
            </a:r>
            <a:r>
              <a:rPr lang="en-IN" dirty="0" smtClean="0"/>
              <a:t> are attributes that have a set of values for each entity. An example of a </a:t>
            </a:r>
            <a:r>
              <a:rPr lang="en-IN" dirty="0" err="1" smtClean="0"/>
              <a:t>multivalued</a:t>
            </a:r>
            <a:r>
              <a:rPr lang="en-IN" dirty="0" smtClean="0"/>
              <a:t> attribute from the COMPANY database, as seen in Figure 8.4, are the degrees of an employee: BSc, MIT, PhD.</a:t>
            </a:r>
          </a:p>
          <a:p>
            <a:endParaRPr lang="en-IN" dirty="0"/>
          </a:p>
        </p:txBody>
      </p:sp>
      <p:pic>
        <p:nvPicPr>
          <p:cNvPr id="11267" name="Picture 3"/>
          <p:cNvPicPr>
            <a:picLocks noChangeAspect="1" noChangeArrowheads="1"/>
          </p:cNvPicPr>
          <p:nvPr/>
        </p:nvPicPr>
        <p:blipFill>
          <a:blip r:embed="rId2" cstate="print"/>
          <a:srcRect/>
          <a:stretch>
            <a:fillRect/>
          </a:stretch>
        </p:blipFill>
        <p:spPr bwMode="auto">
          <a:xfrm>
            <a:off x="3071802" y="4714884"/>
            <a:ext cx="3219450"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85000" lnSpcReduction="10000"/>
          </a:bodyPr>
          <a:lstStyle/>
          <a:p>
            <a:r>
              <a:rPr lang="en-IN" dirty="0"/>
              <a:t>One of the most challenging phases of database design is the fact that designers, programmers, and end-users tend to view data and its use in various forms</a:t>
            </a:r>
            <a:r>
              <a:rPr lang="en-IN" dirty="0" smtClean="0"/>
              <a:t>.</a:t>
            </a:r>
          </a:p>
          <a:p>
            <a:r>
              <a:rPr lang="en-IN" dirty="0" smtClean="0"/>
              <a:t> </a:t>
            </a:r>
            <a:r>
              <a:rPr lang="en-IN" dirty="0"/>
              <a:t>Unfortunately, unless all the database learners gain a common understanding that reflects how the enterprise operates but the design you may produce will fail to meet the users' requirements. </a:t>
            </a:r>
            <a:endParaRPr lang="en-IN" dirty="0" smtClean="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3438" y="2000240"/>
            <a:ext cx="4038600" cy="2273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Derived attributes</a:t>
            </a:r>
          </a:p>
          <a:p>
            <a:r>
              <a:rPr lang="en-IN" i="1" dirty="0" smtClean="0"/>
              <a:t>Derived attributes</a:t>
            </a:r>
            <a:r>
              <a:rPr lang="en-IN" dirty="0" smtClean="0"/>
              <a:t> are attributes that contain values calculated from other attributes. An example of this can be seen in Figure 8.5.  Age can be derived from the attribute </a:t>
            </a:r>
            <a:r>
              <a:rPr lang="en-IN" dirty="0" err="1" smtClean="0"/>
              <a:t>Birthdate</a:t>
            </a:r>
            <a:r>
              <a:rPr lang="en-IN" dirty="0" smtClean="0"/>
              <a:t>. In this situation, </a:t>
            </a:r>
            <a:r>
              <a:rPr lang="en-IN" dirty="0" err="1" smtClean="0"/>
              <a:t>Birthdate</a:t>
            </a:r>
            <a:r>
              <a:rPr lang="en-IN" dirty="0" smtClean="0"/>
              <a:t> is called a </a:t>
            </a:r>
            <a:r>
              <a:rPr lang="en-IN" i="1" dirty="0" smtClean="0"/>
              <a:t>stored attribute, </a:t>
            </a:r>
            <a:r>
              <a:rPr lang="en-IN" dirty="0" smtClean="0"/>
              <a:t>which is physically saved to the database.</a:t>
            </a:r>
          </a:p>
          <a:p>
            <a:endParaRPr lang="en-IN" dirty="0"/>
          </a:p>
        </p:txBody>
      </p:sp>
      <p:pic>
        <p:nvPicPr>
          <p:cNvPr id="12290" name="Picture 2"/>
          <p:cNvPicPr>
            <a:picLocks noChangeAspect="1" noChangeArrowheads="1"/>
          </p:cNvPicPr>
          <p:nvPr/>
        </p:nvPicPr>
        <p:blipFill>
          <a:blip r:embed="rId2" cstate="print"/>
          <a:srcRect/>
          <a:stretch>
            <a:fillRect/>
          </a:stretch>
        </p:blipFill>
        <p:spPr bwMode="auto">
          <a:xfrm>
            <a:off x="3000364" y="5000636"/>
            <a:ext cx="3929090"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Composite attributes</a:t>
            </a:r>
          </a:p>
          <a:p>
            <a:r>
              <a:rPr lang="en-IN" i="1" dirty="0" smtClean="0"/>
              <a:t>Composite attributes</a:t>
            </a:r>
            <a:r>
              <a:rPr lang="en-IN" dirty="0" smtClean="0"/>
              <a:t> are those that consist of a hierarchy of attributes. Using our database example, and shown in Figure 8.3, Address may consist of Number, Street and Suburb. So this would be written as → Address = {59 + ‘Meek Street’ + ‘Kingsford’}</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b="1" dirty="0" smtClean="0"/>
              <a:t>Single-value attribute</a:t>
            </a:r>
            <a:r>
              <a:rPr lang="en-IN" dirty="0" smtClean="0"/>
              <a:t> − Single-value attributes contain single value. For example − </a:t>
            </a:r>
            <a:r>
              <a:rPr lang="en-IN" dirty="0" err="1" smtClean="0"/>
              <a:t>Social_Security_Number</a:t>
            </a:r>
            <a:r>
              <a:rPr lang="en-IN" dirty="0" smtClean="0"/>
              <a:t>.</a:t>
            </a:r>
          </a:p>
          <a:p>
            <a:r>
              <a:rPr lang="en-IN" b="1" dirty="0" smtClean="0"/>
              <a:t>Multi-value attribute</a:t>
            </a:r>
            <a:r>
              <a:rPr lang="en-IN" dirty="0" smtClean="0"/>
              <a:t> − Multi-value attributes may contain more than one values. For example, a person can have more than one phone number, </a:t>
            </a:r>
            <a:r>
              <a:rPr lang="en-IN" dirty="0" err="1" smtClean="0"/>
              <a:t>email_address</a:t>
            </a:r>
            <a:r>
              <a:rPr lang="en-IN" dirty="0" smtClean="0"/>
              <a:t>, etc.</a:t>
            </a:r>
          </a:p>
          <a:p>
            <a:r>
              <a:rPr lang="en-IN" dirty="0" smtClean="0"/>
              <a:t>These attribute types can come together in a way like −</a:t>
            </a:r>
          </a:p>
          <a:p>
            <a:r>
              <a:rPr lang="en-IN" dirty="0" smtClean="0"/>
              <a:t>simple single-valued attributes</a:t>
            </a:r>
          </a:p>
          <a:p>
            <a:r>
              <a:rPr lang="en-IN" dirty="0" smtClean="0"/>
              <a:t>simple multi-valued attributes</a:t>
            </a:r>
          </a:p>
          <a:p>
            <a:r>
              <a:rPr lang="en-IN" dirty="0" smtClean="0"/>
              <a:t>composite single-valued attributes</a:t>
            </a:r>
          </a:p>
          <a:p>
            <a:r>
              <a:rPr lang="en-IN" dirty="0" smtClean="0"/>
              <a:t>composite multi-valued attributes</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7500" lnSpcReduction="20000"/>
          </a:bodyPr>
          <a:lstStyle/>
          <a:p>
            <a:r>
              <a:rPr lang="en-IN" dirty="0" smtClean="0"/>
              <a:t>Keys</a:t>
            </a:r>
          </a:p>
          <a:p>
            <a:r>
              <a:rPr lang="en-IN" dirty="0" smtClean="0"/>
              <a:t>Keys play an important role in the relational database.</a:t>
            </a:r>
          </a:p>
          <a:p>
            <a:r>
              <a:rPr lang="en-IN" dirty="0" smtClean="0"/>
              <a:t>It is used to uniquely identify any record or row of data from the table. It is also used to establish and identify relationships between tables.</a:t>
            </a:r>
          </a:p>
          <a:p>
            <a:r>
              <a:rPr lang="en-IN" b="1" dirty="0" smtClean="0"/>
              <a:t>For example:</a:t>
            </a:r>
            <a:r>
              <a:rPr lang="en-IN" dirty="0" smtClean="0"/>
              <a:t> In Student table, ID is used as a key because it is unique for each student. In PERSON table, </a:t>
            </a:r>
            <a:r>
              <a:rPr lang="en-IN" dirty="0" err="1" smtClean="0"/>
              <a:t>passport_number</a:t>
            </a:r>
            <a:r>
              <a:rPr lang="en-IN" dirty="0" smtClean="0"/>
              <a:t>, </a:t>
            </a:r>
            <a:r>
              <a:rPr lang="en-IN" dirty="0" err="1" smtClean="0"/>
              <a:t>license_number</a:t>
            </a:r>
            <a:r>
              <a:rPr lang="en-IN" dirty="0" smtClean="0"/>
              <a:t>, SSN are keys since they are unique for each person.</a:t>
            </a:r>
          </a:p>
          <a:p>
            <a:endParaRPr lang="en-IN"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786314" y="2571744"/>
            <a:ext cx="4038600" cy="2573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dirty="0"/>
          </a:p>
        </p:txBody>
      </p:sp>
      <p:pic>
        <p:nvPicPr>
          <p:cNvPr id="13315" name="Picture 3"/>
          <p:cNvPicPr>
            <a:picLocks noChangeAspect="1" noChangeArrowheads="1"/>
          </p:cNvPicPr>
          <p:nvPr/>
        </p:nvPicPr>
        <p:blipFill>
          <a:blip r:embed="rId2" cstate="print"/>
          <a:srcRect/>
          <a:stretch>
            <a:fillRect/>
          </a:stretch>
        </p:blipFill>
        <p:spPr bwMode="auto">
          <a:xfrm>
            <a:off x="1643042" y="2357430"/>
            <a:ext cx="6248400"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0000" lnSpcReduction="20000"/>
          </a:bodyPr>
          <a:lstStyle/>
          <a:p>
            <a:r>
              <a:rPr lang="en-IN" dirty="0" smtClean="0"/>
              <a:t>1. Primary key</a:t>
            </a:r>
          </a:p>
          <a:p>
            <a:r>
              <a:rPr lang="en-IN" dirty="0" smtClean="0"/>
              <a:t>It is the first key which is used to identify one and only one instance of an entity uniquely. An entity can contain multiple keys as we saw in PERSON table. The key which is most suitable from those lists become a primary key.</a:t>
            </a:r>
          </a:p>
          <a:p>
            <a:r>
              <a:rPr lang="en-IN" dirty="0" smtClean="0"/>
              <a:t>In the EMPLOYEE table, ID can be primary key since it is unique for each employee. In the EMPLOYEE table, we can even select </a:t>
            </a:r>
            <a:r>
              <a:rPr lang="en-IN" dirty="0" err="1" smtClean="0"/>
              <a:t>License_Number</a:t>
            </a:r>
            <a:r>
              <a:rPr lang="en-IN" dirty="0" smtClean="0"/>
              <a:t> and </a:t>
            </a:r>
            <a:r>
              <a:rPr lang="en-IN" dirty="0" err="1" smtClean="0"/>
              <a:t>Passport_Number</a:t>
            </a:r>
            <a:r>
              <a:rPr lang="en-IN" dirty="0" smtClean="0"/>
              <a:t> as primary key since they are also unique.</a:t>
            </a:r>
          </a:p>
          <a:p>
            <a:r>
              <a:rPr lang="en-IN" dirty="0" smtClean="0"/>
              <a:t>For each entity, selection of the primary key is based on requirement and developers.</a:t>
            </a:r>
          </a:p>
          <a:p>
            <a:endParaRPr lang="en-IN"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986337" y="2309019"/>
            <a:ext cx="3362325"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7500" lnSpcReduction="20000"/>
          </a:bodyPr>
          <a:lstStyle/>
          <a:p>
            <a:r>
              <a:rPr lang="en-IN" dirty="0" smtClean="0"/>
              <a:t>2. Candidate key</a:t>
            </a:r>
          </a:p>
          <a:p>
            <a:r>
              <a:rPr lang="en-IN" dirty="0" smtClean="0"/>
              <a:t>A candidate key is an attribute or set of an attribute which can uniquely identify a </a:t>
            </a:r>
            <a:r>
              <a:rPr lang="en-IN" dirty="0" err="1" smtClean="0"/>
              <a:t>tuple</a:t>
            </a:r>
            <a:r>
              <a:rPr lang="en-IN" dirty="0" smtClean="0"/>
              <a:t>.</a:t>
            </a:r>
          </a:p>
          <a:p>
            <a:r>
              <a:rPr lang="en-IN" dirty="0" smtClean="0"/>
              <a:t>The remaining attributes except for primary key are considered as a candidate key. The candidate keys are as strong as the primary key.</a:t>
            </a:r>
          </a:p>
          <a:p>
            <a:r>
              <a:rPr lang="en-IN" b="1" dirty="0" smtClean="0"/>
              <a:t>For example:</a:t>
            </a:r>
            <a:r>
              <a:rPr lang="en-IN" dirty="0" smtClean="0"/>
              <a:t> In the EMPLOYEE table, id is best suited for the primary key. Rest of the attributes like SSN, </a:t>
            </a:r>
            <a:r>
              <a:rPr lang="en-IN" dirty="0" err="1" smtClean="0"/>
              <a:t>Passport_Number</a:t>
            </a:r>
            <a:r>
              <a:rPr lang="en-IN" dirty="0" smtClean="0"/>
              <a:t>, and </a:t>
            </a:r>
            <a:r>
              <a:rPr lang="en-IN" dirty="0" err="1" smtClean="0"/>
              <a:t>License_Number</a:t>
            </a:r>
            <a:r>
              <a:rPr lang="en-IN" dirty="0" smtClean="0"/>
              <a:t>, etc. are considered as a candidate key.</a:t>
            </a:r>
          </a:p>
          <a:p>
            <a:endParaRPr lang="en-IN"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4891087" y="2299494"/>
            <a:ext cx="3552825" cy="367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85000" lnSpcReduction="20000"/>
          </a:bodyPr>
          <a:lstStyle/>
          <a:p>
            <a:r>
              <a:rPr lang="en-IN" dirty="0" smtClean="0"/>
              <a:t>3. Super Key</a:t>
            </a:r>
          </a:p>
          <a:p>
            <a:r>
              <a:rPr lang="en-IN" dirty="0" smtClean="0"/>
              <a:t>Super key is a set of an attribute which can uniquely identify a </a:t>
            </a:r>
            <a:r>
              <a:rPr lang="en-IN" dirty="0" err="1" smtClean="0"/>
              <a:t>tuple</a:t>
            </a:r>
            <a:r>
              <a:rPr lang="en-IN" dirty="0" smtClean="0"/>
              <a:t>. Super key is a superset of a candidate key.</a:t>
            </a:r>
          </a:p>
          <a:p>
            <a:r>
              <a:rPr lang="en-IN" b="1" dirty="0" smtClean="0"/>
              <a:t>For example:</a:t>
            </a:r>
            <a:r>
              <a:rPr lang="en-IN" dirty="0" smtClean="0"/>
              <a:t> In the above EMPLOYEE table, for(EMPLOEE_ID, EMPLOYEE_NAME) the name of two employees can be the same, but their EMPLYEE_ID can't be the same. Hence, this combination can also be a key.</a:t>
            </a:r>
          </a:p>
          <a:p>
            <a:endParaRPr lang="en-IN"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4986338" y="2678656"/>
            <a:ext cx="3362325" cy="2919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62500" lnSpcReduction="20000"/>
          </a:bodyPr>
          <a:lstStyle/>
          <a:p>
            <a:r>
              <a:rPr lang="en-IN" dirty="0" smtClean="0"/>
              <a:t>4. Foreign key</a:t>
            </a:r>
          </a:p>
          <a:p>
            <a:r>
              <a:rPr lang="en-IN" dirty="0" smtClean="0"/>
              <a:t>Foreign keys are the column of the table which is used to point to the primary key of another table.</a:t>
            </a:r>
          </a:p>
          <a:p>
            <a:r>
              <a:rPr lang="en-IN" dirty="0" smtClean="0"/>
              <a:t>In a company, every employee works in a specific department, and employee and department are two different entities. So we can't store the information of the department in the employee table. That's why we link these two tables through the primary key of one table.</a:t>
            </a:r>
          </a:p>
          <a:p>
            <a:r>
              <a:rPr lang="en-IN" dirty="0" smtClean="0"/>
              <a:t>We add the primary key of the DEPARTMENT table, </a:t>
            </a:r>
            <a:r>
              <a:rPr lang="en-IN" dirty="0" err="1" smtClean="0"/>
              <a:t>Department_Id</a:t>
            </a:r>
            <a:r>
              <a:rPr lang="en-IN" dirty="0" smtClean="0"/>
              <a:t> as a new attribute in the EMPLOYEE table.</a:t>
            </a:r>
          </a:p>
          <a:p>
            <a:r>
              <a:rPr lang="en-IN" dirty="0" smtClean="0"/>
              <a:t>Now in the EMPLOYEE table, </a:t>
            </a:r>
            <a:r>
              <a:rPr lang="en-IN" dirty="0" err="1" smtClean="0"/>
              <a:t>Department_Id</a:t>
            </a:r>
            <a:r>
              <a:rPr lang="en-IN" dirty="0" smtClean="0"/>
              <a:t> is the foreign key, and both the tables are related.</a:t>
            </a:r>
          </a:p>
          <a:p>
            <a:endParaRPr lang="en-IN" dirty="0"/>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4643438" y="2643182"/>
            <a:ext cx="4038600" cy="2848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Entity-Set and Keys</a:t>
            </a:r>
          </a:p>
          <a:p>
            <a:r>
              <a:rPr lang="en-IN" dirty="0"/>
              <a:t>Key is an attribute or collection of attributes that uniquely identifies an entity among entity set.</a:t>
            </a:r>
          </a:p>
          <a:p>
            <a:r>
              <a:rPr lang="en-IN" dirty="0"/>
              <a:t>For example, the </a:t>
            </a:r>
            <a:r>
              <a:rPr lang="en-IN" dirty="0" err="1"/>
              <a:t>roll_number</a:t>
            </a:r>
            <a:r>
              <a:rPr lang="en-IN" dirty="0"/>
              <a:t> of a student makes him/her identifiable among students.</a:t>
            </a:r>
          </a:p>
          <a:p>
            <a:r>
              <a:rPr lang="en-IN" b="1" dirty="0"/>
              <a:t>Super Key</a:t>
            </a:r>
            <a:r>
              <a:rPr lang="en-IN" dirty="0"/>
              <a:t> − A set of attributes (one or more) that collectively identifies an entity in an entity set.</a:t>
            </a:r>
          </a:p>
          <a:p>
            <a:r>
              <a:rPr lang="en-IN" b="1" dirty="0"/>
              <a:t>Candidate Key</a:t>
            </a:r>
            <a:r>
              <a:rPr lang="en-IN" dirty="0"/>
              <a:t> − A minimal super key is called a candidate key. An entity set may have more than one candidate key.</a:t>
            </a:r>
          </a:p>
          <a:p>
            <a:r>
              <a:rPr lang="en-IN" b="1" dirty="0"/>
              <a:t>Primary Key</a:t>
            </a:r>
            <a:r>
              <a:rPr lang="en-IN" dirty="0"/>
              <a:t> − A primary key is one of the candidate keys chosen by the database designer to uniquely identify the entity set.</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7500" lnSpcReduction="20000"/>
          </a:bodyPr>
          <a:lstStyle/>
          <a:p>
            <a:r>
              <a:rPr lang="en-IN" dirty="0" smtClean="0"/>
              <a:t>To ensure that you get a precise understanding of the nature of the data and how the enterprise uses it, you need to have a universal model for interaction that is non-technical and free of ambiguities and easily readable to both technical as well as non-technical members. </a:t>
            </a:r>
          </a:p>
          <a:p>
            <a:r>
              <a:rPr lang="en-IN" dirty="0" smtClean="0"/>
              <a:t>So the ER (Entity Relationship) Model was designed and developed and is represented by an ER diagram. In this chapter, you will learn about the ER diagram and its working.</a:t>
            </a:r>
          </a:p>
          <a:p>
            <a:endParaRPr lang="en-IN"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43504" y="2071678"/>
            <a:ext cx="3571900" cy="114300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03354" y="3643314"/>
            <a:ext cx="4440646" cy="2176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 of Keys</a:t>
            </a:r>
            <a:endParaRPr lang="en-IN" dirty="0"/>
          </a:p>
        </p:txBody>
      </p:sp>
      <p:sp>
        <p:nvSpPr>
          <p:cNvPr id="3" name="Content Placeholder 2"/>
          <p:cNvSpPr>
            <a:spLocks noGrp="1"/>
          </p:cNvSpPr>
          <p:nvPr>
            <p:ph idx="1"/>
          </p:nvPr>
        </p:nvSpPr>
        <p:spPr/>
        <p:txBody>
          <a:bodyPr>
            <a:normAutofit fontScale="92500" lnSpcReduction="20000"/>
          </a:bodyPr>
          <a:lstStyle/>
          <a:p>
            <a:r>
              <a:rPr lang="en-IN" b="1" dirty="0" smtClean="0"/>
              <a:t>DBMS Keys: Candidate, Super, Primary, Foreign (Example)</a:t>
            </a:r>
          </a:p>
          <a:p>
            <a:r>
              <a:rPr lang="en-IN" b="1" dirty="0" smtClean="0"/>
              <a:t>What are Keys in DBMS?</a:t>
            </a:r>
          </a:p>
          <a:p>
            <a:r>
              <a:rPr lang="en-IN" b="1" dirty="0" smtClean="0"/>
              <a:t>KEYS in DBMS</a:t>
            </a:r>
            <a:r>
              <a:rPr lang="en-IN" dirty="0" smtClean="0"/>
              <a:t> is an attribute or set of attributes which helps you to identify a row(</a:t>
            </a:r>
            <a:r>
              <a:rPr lang="en-IN" dirty="0" err="1" smtClean="0"/>
              <a:t>tuple</a:t>
            </a:r>
            <a:r>
              <a:rPr lang="en-IN" dirty="0" smtClean="0"/>
              <a:t>) in a relation(table). </a:t>
            </a:r>
          </a:p>
          <a:p>
            <a:r>
              <a:rPr lang="en-IN" dirty="0" smtClean="0"/>
              <a:t>They allow you to find the relation between two tables. Keys help you uniquely identify a row in a table by a combination of one or more columns in that table. </a:t>
            </a:r>
          </a:p>
          <a:p>
            <a:r>
              <a:rPr lang="en-IN" dirty="0" smtClean="0"/>
              <a:t>Key is also helpful for finding unique record or row from the table. </a:t>
            </a:r>
          </a:p>
          <a:p>
            <a:r>
              <a:rPr lang="en-IN" dirty="0" smtClean="0"/>
              <a:t>Database key is also helpful for finding unique record or row from the table.</a:t>
            </a:r>
          </a:p>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More Examples and Explanations on Keys</a:t>
            </a:r>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66812" y="2610644"/>
            <a:ext cx="6810375"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the above-given example, employee ID is a primary key because it uniquely identifies an employee record. In this table, no other employee can have the same employee ID.</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b="1" dirty="0" smtClean="0"/>
              <a:t>Why we need a Key?</a:t>
            </a:r>
          </a:p>
          <a:p>
            <a:r>
              <a:rPr lang="en-IN" dirty="0" smtClean="0"/>
              <a:t>Here are some reasons for using </a:t>
            </a:r>
            <a:r>
              <a:rPr lang="en-IN" dirty="0" err="1" smtClean="0"/>
              <a:t>sql</a:t>
            </a:r>
            <a:r>
              <a:rPr lang="en-IN" dirty="0" smtClean="0"/>
              <a:t> key in the DBMS system.</a:t>
            </a:r>
          </a:p>
          <a:p>
            <a:r>
              <a:rPr lang="en-IN" dirty="0" smtClean="0"/>
              <a:t>Keys help you to identify any row of data in a table.</a:t>
            </a:r>
          </a:p>
          <a:p>
            <a:r>
              <a:rPr lang="en-IN" dirty="0" smtClean="0"/>
              <a:t> In a real-world application, a table could contain thousands of records. </a:t>
            </a:r>
          </a:p>
          <a:p>
            <a:r>
              <a:rPr lang="en-IN" dirty="0" smtClean="0"/>
              <a:t>Moreover, the records could be duplicated. </a:t>
            </a:r>
          </a:p>
          <a:p>
            <a:r>
              <a:rPr lang="en-IN" dirty="0" smtClean="0"/>
              <a:t>Keys ensure that you can uniquely identify a table record despite these challenges.</a:t>
            </a:r>
          </a:p>
          <a:p>
            <a:r>
              <a:rPr lang="en-IN" dirty="0" smtClean="0"/>
              <a:t>Allows you to establish a relationship between and identify the relation between tables</a:t>
            </a:r>
          </a:p>
          <a:p>
            <a:r>
              <a:rPr lang="en-IN" dirty="0" smtClean="0"/>
              <a:t>Help you to enforce identity and integrity in the relationship.</a:t>
            </a:r>
          </a:p>
          <a:p>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Additional key types along with Basic keys</a:t>
            </a:r>
            <a:endParaRPr lang="en-IN" dirty="0"/>
          </a:p>
        </p:txBody>
      </p:sp>
      <p:sp>
        <p:nvSpPr>
          <p:cNvPr id="3" name="Content Placeholder 2"/>
          <p:cNvSpPr>
            <a:spLocks noGrp="1"/>
          </p:cNvSpPr>
          <p:nvPr>
            <p:ph idx="1"/>
          </p:nvPr>
        </p:nvSpPr>
        <p:spPr/>
        <p:txBody>
          <a:bodyPr>
            <a:normAutofit fontScale="92500" lnSpcReduction="20000"/>
          </a:bodyPr>
          <a:lstStyle/>
          <a:p>
            <a:r>
              <a:rPr lang="en-IN" b="1" dirty="0" smtClean="0"/>
              <a:t>Types of Keys in Database Management System</a:t>
            </a:r>
          </a:p>
          <a:p>
            <a:r>
              <a:rPr lang="en-IN" dirty="0" smtClean="0"/>
              <a:t>There are mainly seven different types of Keys in DBMS and each key has it’s different functionality:</a:t>
            </a:r>
          </a:p>
          <a:p>
            <a:r>
              <a:rPr lang="en-IN" b="1" dirty="0" smtClean="0"/>
              <a:t>Super Key - </a:t>
            </a:r>
            <a:r>
              <a:rPr lang="en-IN" dirty="0" smtClean="0"/>
              <a:t> A super key is a group of single or multiple keys which identifies rows in a table.</a:t>
            </a:r>
          </a:p>
          <a:p>
            <a:r>
              <a:rPr lang="en-IN" b="1" dirty="0" smtClean="0"/>
              <a:t>Primary Key - </a:t>
            </a:r>
            <a:r>
              <a:rPr lang="en-IN" dirty="0" smtClean="0"/>
              <a:t> is a column or group of columns in a table that uniquely identify every row in that table.</a:t>
            </a:r>
          </a:p>
          <a:p>
            <a:r>
              <a:rPr lang="en-IN" b="1" dirty="0" smtClean="0"/>
              <a:t>Candidate Key - </a:t>
            </a:r>
            <a:r>
              <a:rPr lang="en-IN" dirty="0" smtClean="0"/>
              <a:t> is a set of attributes that uniquely identify </a:t>
            </a:r>
            <a:r>
              <a:rPr lang="en-IN" dirty="0" err="1" smtClean="0"/>
              <a:t>tuples</a:t>
            </a:r>
            <a:r>
              <a:rPr lang="en-IN" dirty="0" smtClean="0"/>
              <a:t> in a table. Candidate Key is a super key with no repeated attributes.</a:t>
            </a:r>
          </a:p>
          <a:p>
            <a:r>
              <a:rPr lang="en-IN" b="1" dirty="0" smtClean="0"/>
              <a:t>Alternate Key - </a:t>
            </a:r>
            <a:r>
              <a:rPr lang="en-IN" dirty="0" smtClean="0"/>
              <a:t> is a column or group of columns in a table that uniquely identify every row in that table.</a:t>
            </a:r>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Foreign Key - </a:t>
            </a:r>
            <a:r>
              <a:rPr lang="en-IN" dirty="0" smtClean="0"/>
              <a:t> is a column that creates a relationship between two tables. The purpose of Foreign keys is to maintain data integrity and allow navigation between two different instances of an entity.</a:t>
            </a:r>
          </a:p>
          <a:p>
            <a:r>
              <a:rPr lang="en-IN" b="1" dirty="0" smtClean="0"/>
              <a:t>Compound Key - </a:t>
            </a:r>
            <a:r>
              <a:rPr lang="en-IN" dirty="0" smtClean="0"/>
              <a:t> has two or more attributes that allow you to uniquely recognize a specific record. It is possible that each column may not be unique by itself within the database.</a:t>
            </a:r>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Composite Key - </a:t>
            </a:r>
            <a:endParaRPr lang="en-IN" dirty="0" smtClean="0"/>
          </a:p>
          <a:p>
            <a:r>
              <a:rPr lang="en-IN" b="1" dirty="0" smtClean="0"/>
              <a:t>Surrogate Key - </a:t>
            </a:r>
            <a:r>
              <a:rPr lang="en-IN" dirty="0" smtClean="0"/>
              <a:t> An artificial key which aims to uniquely identify each record is called a surrogate key. These kind of key are unique because they are created when you don't have any natural primary key.</a:t>
            </a:r>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What is the Super key?</a:t>
            </a:r>
          </a:p>
          <a:p>
            <a:r>
              <a:rPr lang="en-IN" dirty="0" smtClean="0"/>
              <a:t>A </a:t>
            </a:r>
            <a:r>
              <a:rPr lang="en-IN" dirty="0" err="1" smtClean="0"/>
              <a:t>superkey</a:t>
            </a:r>
            <a:r>
              <a:rPr lang="en-IN" dirty="0" smtClean="0"/>
              <a:t> is a group of single or multiple keys which identifies rows in a table. A Super key may have additional attributes that are not needed for unique identification.</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000125" y="2572544"/>
            <a:ext cx="714375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What is a Primary Key?</a:t>
            </a:r>
          </a:p>
          <a:p>
            <a:r>
              <a:rPr lang="en-IN" b="1" dirty="0" smtClean="0"/>
              <a:t>PRIMARY KEY</a:t>
            </a:r>
            <a:r>
              <a:rPr lang="en-IN" dirty="0" smtClean="0"/>
              <a:t> is a column or group of columns in a table that uniquely identify every row in that table. The Primary Key can't be a duplicate meaning the same value can't appear more than once in the table. A table cannot have more than one primary key.</a:t>
            </a:r>
          </a:p>
          <a:p>
            <a:endParaRPr lang="en-IN" dirty="0" smtClean="0"/>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ER-Diagram</a:t>
            </a:r>
            <a:endParaRPr lang="en-IN" dirty="0"/>
          </a:p>
        </p:txBody>
      </p:sp>
      <p:sp>
        <p:nvSpPr>
          <p:cNvPr id="3" name="Content Placeholder 2"/>
          <p:cNvSpPr>
            <a:spLocks noGrp="1"/>
          </p:cNvSpPr>
          <p:nvPr>
            <p:ph sz="half" idx="1"/>
          </p:nvPr>
        </p:nvSpPr>
        <p:spPr/>
        <p:txBody>
          <a:bodyPr>
            <a:normAutofit fontScale="92500" lnSpcReduction="10000"/>
          </a:bodyPr>
          <a:lstStyle/>
          <a:p>
            <a:r>
              <a:rPr lang="en-IN" dirty="0"/>
              <a:t>ER-Diagram is a pictorial representation of data that describes how data is communicated and related to each other</a:t>
            </a:r>
            <a:r>
              <a:rPr lang="en-IN" dirty="0" smtClean="0"/>
              <a:t>.</a:t>
            </a:r>
          </a:p>
          <a:p>
            <a:r>
              <a:rPr lang="en-IN" dirty="0" smtClean="0"/>
              <a:t> </a:t>
            </a:r>
            <a:r>
              <a:rPr lang="en-IN" dirty="0"/>
              <a:t>Any object, such as entities, attributes of an entity, sets of relationship, and other attributes of relationship, can be characterized with the help of the ER diagram.</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786314" y="2143116"/>
            <a:ext cx="4038600" cy="2458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Rules for defining Primary key:</a:t>
            </a:r>
          </a:p>
          <a:p>
            <a:r>
              <a:rPr lang="en-IN" dirty="0" smtClean="0"/>
              <a:t>Two rows can't have the same primary key value</a:t>
            </a:r>
          </a:p>
          <a:p>
            <a:r>
              <a:rPr lang="en-IN" dirty="0" smtClean="0"/>
              <a:t>It must for every row to have a primary key value.</a:t>
            </a:r>
          </a:p>
          <a:p>
            <a:r>
              <a:rPr lang="en-IN" dirty="0" smtClean="0"/>
              <a:t>The primary key field cannot be null.</a:t>
            </a:r>
          </a:p>
          <a:p>
            <a:r>
              <a:rPr lang="en-IN" dirty="0" smtClean="0"/>
              <a:t>The value in a primary key column can never be modified or updated if any foreign key refers to that primary key.</a:t>
            </a:r>
          </a:p>
          <a:p>
            <a:r>
              <a:rPr lang="en-IN" b="1" dirty="0" smtClean="0"/>
              <a:t>Example:</a:t>
            </a:r>
            <a:endParaRPr lang="en-IN" dirty="0" smtClean="0"/>
          </a:p>
          <a:p>
            <a:r>
              <a:rPr lang="en-IN" dirty="0" smtClean="0"/>
              <a:t>In the following example, &lt;code&gt;</a:t>
            </a:r>
            <a:r>
              <a:rPr lang="en-IN" dirty="0" err="1" smtClean="0"/>
              <a:t>StudID</a:t>
            </a:r>
            <a:r>
              <a:rPr lang="en-IN" dirty="0" smtClean="0"/>
              <a:t>&lt;/code&gt; is a Primary Key.</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571472" y="2428868"/>
            <a:ext cx="8072494"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What is the Alternate key?</a:t>
            </a:r>
          </a:p>
          <a:p>
            <a:r>
              <a:rPr lang="en-IN" b="1" dirty="0" smtClean="0"/>
              <a:t>ALTERNATE KEYS</a:t>
            </a:r>
            <a:r>
              <a:rPr lang="en-IN" dirty="0" smtClean="0"/>
              <a:t> is a column or group of columns in a table that uniquely identify every row in that table. A table can have multiple choices for a primary key but only one can be set as the primary key. All the keys which are not primary key are called an Alternate Key.</a:t>
            </a:r>
          </a:p>
          <a:p>
            <a:r>
              <a:rPr lang="en-IN" b="1" dirty="0" smtClean="0"/>
              <a:t>Example:</a:t>
            </a:r>
            <a:endParaRPr lang="en-IN" dirty="0" smtClean="0"/>
          </a:p>
          <a:p>
            <a:r>
              <a:rPr lang="en-IN" dirty="0" smtClean="0"/>
              <a:t>In this table, </a:t>
            </a:r>
            <a:r>
              <a:rPr lang="en-IN" dirty="0" err="1" smtClean="0"/>
              <a:t>StudID</a:t>
            </a:r>
            <a:r>
              <a:rPr lang="en-IN" dirty="0" smtClean="0"/>
              <a:t>, Roll No, Email are qualified to become a primary key. But since </a:t>
            </a:r>
            <a:r>
              <a:rPr lang="en-IN" dirty="0" err="1" smtClean="0"/>
              <a:t>StudID</a:t>
            </a:r>
            <a:r>
              <a:rPr lang="en-IN" dirty="0" smtClean="0"/>
              <a:t> is the primary key, Roll No, Email becomes the alternative key.</a:t>
            </a:r>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904875" y="3348831"/>
            <a:ext cx="7334250"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What is a Candidate Key?</a:t>
            </a:r>
          </a:p>
          <a:p>
            <a:r>
              <a:rPr lang="en-IN" b="1" dirty="0" smtClean="0"/>
              <a:t>CANDIDATE KEY</a:t>
            </a:r>
            <a:r>
              <a:rPr lang="en-IN" dirty="0" smtClean="0"/>
              <a:t> is a set of attributes that uniquely identify </a:t>
            </a:r>
            <a:r>
              <a:rPr lang="en-IN" dirty="0" err="1" smtClean="0"/>
              <a:t>tuples</a:t>
            </a:r>
            <a:r>
              <a:rPr lang="en-IN" dirty="0" smtClean="0"/>
              <a:t> in a table. Candidate Key is a super key with no repeated attributes. The Primary key should be selected from the candidate keys. Every table must have at least a single candidate key. A table can have multiple candidate keys but only a single primary key.</a:t>
            </a: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Properties of Candidate key:</a:t>
            </a:r>
            <a:endParaRPr lang="en-IN" dirty="0" smtClean="0"/>
          </a:p>
          <a:p>
            <a:r>
              <a:rPr lang="en-IN" dirty="0" smtClean="0"/>
              <a:t>It must contain unique values</a:t>
            </a:r>
          </a:p>
          <a:p>
            <a:r>
              <a:rPr lang="en-IN" dirty="0" smtClean="0"/>
              <a:t>Candidate key may have multiple attributes</a:t>
            </a:r>
          </a:p>
          <a:p>
            <a:r>
              <a:rPr lang="en-IN" dirty="0" smtClean="0"/>
              <a:t>Must not contain null values</a:t>
            </a:r>
          </a:p>
          <a:p>
            <a:r>
              <a:rPr lang="en-IN" dirty="0" smtClean="0"/>
              <a:t>It should contain minimum fields to ensure uniqueness</a:t>
            </a:r>
          </a:p>
          <a:p>
            <a:r>
              <a:rPr lang="en-IN" dirty="0" smtClean="0"/>
              <a:t>Uniquely identify each record in a table</a:t>
            </a:r>
          </a:p>
          <a:p>
            <a:r>
              <a:rPr lang="en-IN" dirty="0" smtClean="0"/>
              <a:t>Example: In the given table Stud ID, Roll No, and email are candidate keys which help us to uniquely identify the student record in the table.</a:t>
            </a:r>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952500" y="2148681"/>
            <a:ext cx="7239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What is the Foreign key?</a:t>
            </a:r>
          </a:p>
          <a:p>
            <a:r>
              <a:rPr lang="en-IN" b="1" dirty="0" smtClean="0"/>
              <a:t>FOREIGN KEY</a:t>
            </a:r>
            <a:r>
              <a:rPr lang="en-IN" dirty="0" smtClean="0"/>
              <a:t> is a column that creates a relationship between two tables. The purpose of Foreign keys is to maintain data integrity and allow navigation between two different instances of an entity. It acts as a cross-reference between two tables as it references the primary key of another table.</a:t>
            </a:r>
          </a:p>
          <a:p>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962025" y="2010569"/>
            <a:ext cx="7219950" cy="423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this table, adding the foreign key in </a:t>
            </a:r>
            <a:r>
              <a:rPr lang="en-IN" dirty="0" err="1" smtClean="0"/>
              <a:t>Deptcode</a:t>
            </a:r>
            <a:r>
              <a:rPr lang="en-IN" dirty="0" smtClean="0"/>
              <a:t> to the Teacher name, we can create a relationship between the two tables.</a:t>
            </a:r>
            <a:endParaRPr lang="en-IN" dirty="0"/>
          </a:p>
        </p:txBody>
      </p:sp>
      <p:pic>
        <p:nvPicPr>
          <p:cNvPr id="7170" name="Picture 2"/>
          <p:cNvPicPr>
            <a:picLocks noChangeAspect="1" noChangeArrowheads="1"/>
          </p:cNvPicPr>
          <p:nvPr/>
        </p:nvPicPr>
        <p:blipFill>
          <a:blip r:embed="rId2" cstate="print"/>
          <a:srcRect/>
          <a:stretch>
            <a:fillRect/>
          </a:stretch>
        </p:blipFill>
        <p:spPr bwMode="auto">
          <a:xfrm>
            <a:off x="857224" y="3786190"/>
            <a:ext cx="710565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What is the Compound key?</a:t>
            </a:r>
          </a:p>
          <a:p>
            <a:r>
              <a:rPr lang="en-IN" b="1" dirty="0" smtClean="0"/>
              <a:t>COMPOUND KEY</a:t>
            </a:r>
            <a:r>
              <a:rPr lang="en-IN" dirty="0" smtClean="0"/>
              <a:t> has two or more attributes that allow you to uniquely recognize a specific record. It is possible that each column may not be unique by itself within the database. However, when combined with the other column or columns the combination of composite keys become unique. The purpose of the compound key in database is to uniquely identify each record in the table.</a:t>
            </a:r>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cstate="print"/>
          <a:srcRect/>
          <a:stretch>
            <a:fillRect/>
          </a:stretch>
        </p:blipFill>
        <p:spPr bwMode="auto">
          <a:xfrm>
            <a:off x="990600" y="2391569"/>
            <a:ext cx="7162800"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What is the Composite key?</a:t>
            </a:r>
          </a:p>
          <a:p>
            <a:r>
              <a:rPr lang="en-IN" b="1" dirty="0" smtClean="0"/>
              <a:t>COMPOSITE KEY</a:t>
            </a:r>
            <a:r>
              <a:rPr lang="en-IN" dirty="0" smtClean="0"/>
              <a:t> is a combination of two or more columns that uniquely identify rows in a table. The combination of columns guarantees uniqueness, though individually uniqueness is not guaranteed. Hence, they are combined to uniquely identify records in a table.</a:t>
            </a:r>
          </a:p>
          <a:p>
            <a:r>
              <a:rPr lang="en-IN" dirty="0" smtClean="0"/>
              <a:t>The difference between compound and the composite key is that any part of the compound key can be a foreign key, but the composite key may or maybe not a part of the foreign key.</a:t>
            </a:r>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What is a Surrogate key?</a:t>
            </a:r>
          </a:p>
          <a:p>
            <a:r>
              <a:rPr lang="en-IN" b="1" dirty="0" smtClean="0"/>
              <a:t>SURROGATE KEYS</a:t>
            </a:r>
            <a:r>
              <a:rPr lang="en-IN" dirty="0" smtClean="0"/>
              <a:t> is An artificial key which aims to uniquely identify each record is called a surrogate key. This kind of partial key in </a:t>
            </a:r>
            <a:r>
              <a:rPr lang="en-IN" dirty="0" err="1" smtClean="0"/>
              <a:t>dbms</a:t>
            </a:r>
            <a:r>
              <a:rPr lang="en-IN" dirty="0" smtClean="0"/>
              <a:t> is unique because it is created when you don't have any natural primary key. They do not lend any meaning to the data in the table. Surrogate key is usually an integer. A surrogate key is a value generated right before the record is inserted into a table.</a:t>
            </a:r>
          </a:p>
          <a:p>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cstate="print"/>
          <a:srcRect/>
          <a:stretch>
            <a:fillRect/>
          </a:stretch>
        </p:blipFill>
        <p:spPr bwMode="auto">
          <a:xfrm>
            <a:off x="990600" y="2205831"/>
            <a:ext cx="716280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cstate="print"/>
          <a:srcRect/>
          <a:stretch>
            <a:fillRect/>
          </a:stretch>
        </p:blipFill>
        <p:spPr bwMode="auto">
          <a:xfrm>
            <a:off x="933450" y="2515394"/>
            <a:ext cx="7277100" cy="3228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Summary</a:t>
            </a:r>
          </a:p>
          <a:p>
            <a:r>
              <a:rPr lang="en-IN" dirty="0" smtClean="0"/>
              <a:t>A key in SQL is an attribute or set of attributes which helps you to identify a row(</a:t>
            </a:r>
            <a:r>
              <a:rPr lang="en-IN" dirty="0" err="1" smtClean="0"/>
              <a:t>tuple</a:t>
            </a:r>
            <a:r>
              <a:rPr lang="en-IN" dirty="0" smtClean="0"/>
              <a:t>) in a relation(table)</a:t>
            </a:r>
          </a:p>
          <a:p>
            <a:r>
              <a:rPr lang="en-IN" dirty="0" smtClean="0"/>
              <a:t>DBMS keys allow you to establish a relationship between and identify the relation between tables</a:t>
            </a:r>
          </a:p>
          <a:p>
            <a:r>
              <a:rPr lang="en-IN" dirty="0" smtClean="0"/>
              <a:t>Seven Types of DBMS keys are Super, Primary, Candidate, Alternate, Foreign, Compound, Composite, and Surrogate Key.</a:t>
            </a:r>
          </a:p>
          <a:p>
            <a:r>
              <a:rPr lang="en-IN" dirty="0" smtClean="0"/>
              <a:t>A super key is a group of single or multiple keys which identifies rows in a table.</a:t>
            </a:r>
          </a:p>
          <a:p>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smtClean="0"/>
              <a:t>A column or group of columns in a table which helps us to uniquely identifies every row in that table is called a primary key</a:t>
            </a:r>
          </a:p>
          <a:p>
            <a:r>
              <a:rPr lang="en-IN" dirty="0" smtClean="0"/>
              <a:t>All the keys which are not primary key are called an alternate key</a:t>
            </a:r>
          </a:p>
          <a:p>
            <a:r>
              <a:rPr lang="en-IN" dirty="0" smtClean="0"/>
              <a:t>A super key with no repeated attribute is called candidate key</a:t>
            </a:r>
          </a:p>
          <a:p>
            <a:r>
              <a:rPr lang="en-IN" dirty="0" smtClean="0"/>
              <a:t>A compound key is a key which has many fields which allow you to uniquely recognize a specific record</a:t>
            </a:r>
          </a:p>
          <a:p>
            <a:r>
              <a:rPr lang="en-IN" dirty="0" smtClean="0"/>
              <a:t>A key which has multiple attributes to uniquely identify rows in a table is called a composite key</a:t>
            </a:r>
          </a:p>
          <a:p>
            <a:r>
              <a:rPr lang="en-IN" dirty="0" smtClean="0"/>
              <a:t>An artificial key which aims to uniquely identify each record is called a surrogate key</a:t>
            </a:r>
          </a:p>
          <a:p>
            <a:r>
              <a:rPr lang="en-IN" dirty="0" smtClean="0"/>
              <a:t>Primary Key never accept null values while a foreign key may accept multiple null values.</a:t>
            </a:r>
          </a:p>
          <a:p>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Basic Concepts of ER Model</a:t>
            </a:r>
            <a:endParaRPr lang="en-IN" dirty="0"/>
          </a:p>
        </p:txBody>
      </p:sp>
      <p:sp>
        <p:nvSpPr>
          <p:cNvPr id="3" name="Content Placeholder 2"/>
          <p:cNvSpPr>
            <a:spLocks noGrp="1"/>
          </p:cNvSpPr>
          <p:nvPr>
            <p:ph idx="1"/>
          </p:nvPr>
        </p:nvSpPr>
        <p:spPr/>
        <p:txBody>
          <a:bodyPr>
            <a:normAutofit/>
          </a:bodyPr>
          <a:lstStyle/>
          <a:p>
            <a:r>
              <a:rPr lang="en-IN" dirty="0" smtClean="0"/>
              <a:t>Introduction</a:t>
            </a:r>
          </a:p>
          <a:p>
            <a:r>
              <a:rPr lang="en-IN" dirty="0" smtClean="0"/>
              <a:t>ER Data Model is based on the real world objects and their relationship. In other words, each and everything, either living or non-living things in this world forms the object in database world. </a:t>
            </a:r>
          </a:p>
          <a:p>
            <a:r>
              <a:rPr lang="en-IN" dirty="0" smtClean="0"/>
              <a:t>We identify all the required objects for our database requirement and give the shape of database objects. Before putting them into database, it is very much essential to understand the requirement properly and design them efficiently. </a:t>
            </a: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is like a foundation of the building. For this purpose, we use ER diagrams where we plan the database pictorially. ER diagram basically breaks requirement into entities, attributes and relationship. Let us see them in detail.</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a:t>Entity</a:t>
            </a:r>
          </a:p>
          <a:p>
            <a:r>
              <a:rPr lang="en-IN" dirty="0"/>
              <a:t>An entity can be a real-world object, either animate or inanimate, that can be easily identifiable. For example, in a school database, students, teachers, classes, and courses offered can be considered as entities. All these entities have some attributes or properties that give them their identity.</a:t>
            </a:r>
          </a:p>
          <a:p>
            <a:endParaRPr lang="en-IN" dirty="0"/>
          </a:p>
        </p:txBody>
      </p:sp>
      <p:pic>
        <p:nvPicPr>
          <p:cNvPr id="5122" name="Picture 2"/>
          <p:cNvPicPr>
            <a:picLocks noChangeAspect="1" noChangeArrowheads="1"/>
          </p:cNvPicPr>
          <p:nvPr/>
        </p:nvPicPr>
        <p:blipFill>
          <a:blip r:embed="rId2" cstate="print"/>
          <a:srcRect/>
          <a:stretch>
            <a:fillRect/>
          </a:stretch>
        </p:blipFill>
        <p:spPr bwMode="auto">
          <a:xfrm>
            <a:off x="1785919" y="4929198"/>
            <a:ext cx="5143535"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Entity</a:t>
            </a:r>
          </a:p>
          <a:p>
            <a:r>
              <a:rPr lang="en-IN" dirty="0" smtClean="0"/>
              <a:t>In a database, we would be grouping only related data together and storing them under one group name called Entity / Table. This helps in identifying which data is stored where and under what name. It reduces the time to search for a particular data in a whole database. </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Say, we are creating a School database. Then what all things come into our mind? It is school, students, teachers, subjects, class etc. If you observe what we have listed are items/names which are part of school, but each of them having their own group of related information? i.e.; Student has ID, name, address, DOB, class in which he is studying etc. for a Student. Similarly, TEACHERS will have their ID, name, address subjects that they are teaching, class which they are teaching etc. Hence each entity forms a group of related information. In real world each and every object forms an entity.</a:t>
            </a:r>
          </a:p>
          <a:p>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In short, all the living and non-living things in the world form entity. One can consider all nouns as entities, if that makes it simpler.</a:t>
            </a:r>
          </a:p>
          <a:p>
            <a:r>
              <a:rPr lang="en-IN" b="1" dirty="0" smtClean="0"/>
              <a:t>Strong Entity</a:t>
            </a:r>
            <a:r>
              <a:rPr lang="en-IN" dirty="0" smtClean="0"/>
              <a:t>: Entities having its own attribute as primary keys are called strong entity. For example, STUDENT has STUDENT_ID as primary key. Hence it is a strong entity.</a:t>
            </a:r>
          </a:p>
          <a:p>
            <a:r>
              <a:rPr lang="en-IN" b="1" dirty="0" smtClean="0"/>
              <a:t>Weak Entity</a:t>
            </a:r>
            <a:r>
              <a:rPr lang="en-IN" dirty="0" smtClean="0"/>
              <a:t>: Entities which cannot form their own attribute as primary key are known weak entities. These entities will derive their primary keys from the combination of its attribute and primary key from its mapping entity.</a:t>
            </a:r>
          </a:p>
          <a:p>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Consider CLASS and SECTION entity. The SECTION has SECTION _ID and NAME as its attribute. But SECTION _ID alone cannot be a primary key, since it fails to tell for which course it is related to. We will not be uniquely identifying the course section by this attribute alone. But if this attribute along with CLASS_ID gives the meaning for each section and we can uniquely identify the sections.</a:t>
            </a: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2" cstate="print"/>
          <a:srcRect/>
          <a:stretch>
            <a:fillRect/>
          </a:stretch>
        </p:blipFill>
        <p:spPr bwMode="auto">
          <a:xfrm>
            <a:off x="2624137" y="3405981"/>
            <a:ext cx="389572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Composite Entity</a:t>
            </a:r>
            <a:r>
              <a:rPr lang="en-IN" dirty="0" smtClean="0"/>
              <a:t>: Entities participating in the many to many relationships are called composite entity. In this case, apart from two entities that are part of relation, we will one more hidden entity in the relation. We will be creating a new entity with the relation, and create a primary key by using the primary keys of other two entities.</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Consider the example, multiple students enrolled for multiple courses. In this case, we create STUDENT and COURSE. Then we create one more table for the relation ‘Enrolment’ and name it as STUD_COURSE. Add the primary keys of COURSE and STUDENT into it, which forms the composite primary key of the new table.</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cstate="print"/>
          <a:srcRect/>
          <a:stretch>
            <a:fillRect/>
          </a:stretch>
        </p:blipFill>
        <p:spPr bwMode="auto">
          <a:xfrm>
            <a:off x="2433637" y="2963069"/>
            <a:ext cx="4276725" cy="233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Recursive Entity</a:t>
            </a:r>
            <a:r>
              <a:rPr lang="en-IN" dirty="0" smtClean="0"/>
              <a:t>: If a relation exists between the same entities, then such entities are called as recursive entity. For example, mapping between manager and employee is recursive entity. Here manager is mapped to the same entity Employee. HOD of the department is another example of having recursive entity.</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2" cstate="print"/>
          <a:srcRect/>
          <a:stretch>
            <a:fillRect/>
          </a:stretch>
        </p:blipFill>
        <p:spPr bwMode="auto">
          <a:xfrm>
            <a:off x="3714750" y="3348831"/>
            <a:ext cx="1714500"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3" name="Content Placeholder 2"/>
          <p:cNvSpPr>
            <a:spLocks noGrp="1"/>
          </p:cNvSpPr>
          <p:nvPr>
            <p:ph sz="half" idx="1"/>
          </p:nvPr>
        </p:nvSpPr>
        <p:spPr/>
        <p:txBody>
          <a:bodyPr>
            <a:normAutofit fontScale="92500" lnSpcReduction="20000"/>
          </a:bodyPr>
          <a:lstStyle/>
          <a:p>
            <a:r>
              <a:rPr lang="en-IN" dirty="0" smtClean="0"/>
              <a:t>An entity set is a collection of similar types of entities. An entity set may contain entities with attribute sharing similar values.</a:t>
            </a:r>
          </a:p>
          <a:p>
            <a:r>
              <a:rPr lang="en-IN" dirty="0" smtClean="0"/>
              <a:t> For example, a Students set may contain all the students of a school; </a:t>
            </a:r>
          </a:p>
          <a:p>
            <a:r>
              <a:rPr lang="en-IN" dirty="0" smtClean="0"/>
              <a:t>likewise a Teachers set may contain all the teachers of a school from all faculties.</a:t>
            </a:r>
          </a:p>
          <a:p>
            <a:r>
              <a:rPr lang="en-IN" dirty="0" smtClean="0"/>
              <a:t> Entity sets need not be disjoint.</a:t>
            </a:r>
          </a:p>
          <a:p>
            <a:endParaRPr lang="en-IN" dirty="0"/>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4786314" y="2000240"/>
            <a:ext cx="4038600" cy="1981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Attribute</a:t>
            </a:r>
          </a:p>
          <a:p>
            <a:r>
              <a:rPr lang="en-IN" dirty="0" smtClean="0"/>
              <a:t>In the above example of STUDENT entity, Student has ID, name, address, DOB, class in which he is studying are all called as attribute of STUDENT entity. It’s also known as columns of the table. In other words, an attribute is a list of all related information of an entity, which has valid value.</a:t>
            </a:r>
          </a:p>
          <a:p>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An attribute can have single value or multiple value or range of values. In addition, each attribute can contain certain type of data like only numeric value, or only alphabets, or combination of both, or date or negative or positive values etc. Depending on the values that an attribute can take, it is divided into different types.</a:t>
            </a:r>
          </a:p>
          <a:p>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Simple </a:t>
            </a:r>
            <a:r>
              <a:rPr lang="en-IN" b="1" dirty="0" err="1" smtClean="0"/>
              <a:t>Attribute</a:t>
            </a:r>
            <a:r>
              <a:rPr lang="en-IN" dirty="0" err="1" smtClean="0"/>
              <a:t>These</a:t>
            </a:r>
            <a:r>
              <a:rPr lang="en-IN" dirty="0" smtClean="0"/>
              <a:t> kinds of attributes have values which cannot be divided further. For example, STUDENT_ID attribute which cannot be divided further. Passport Number is unique value and it cannot be divided.</a:t>
            </a:r>
          </a:p>
          <a:p>
            <a:r>
              <a:rPr lang="en-IN" b="1" dirty="0" smtClean="0"/>
              <a:t>Composite </a:t>
            </a:r>
            <a:r>
              <a:rPr lang="en-IN" b="1" dirty="0" err="1" smtClean="0"/>
              <a:t>Attribute</a:t>
            </a:r>
            <a:r>
              <a:rPr lang="en-IN" dirty="0" err="1" smtClean="0"/>
              <a:t>This</a:t>
            </a:r>
            <a:r>
              <a:rPr lang="en-IN" dirty="0" smtClean="0"/>
              <a:t> kind of attribute can be divided further to more than one simple attribute. For example, address of a person. Here address can be further divided as Door#, street, city, state and pin which are simple attributes.</a:t>
            </a:r>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smtClean="0"/>
              <a:t>Derived </a:t>
            </a:r>
            <a:r>
              <a:rPr lang="en-IN" b="1" dirty="0" err="1" smtClean="0"/>
              <a:t>Attribute</a:t>
            </a:r>
            <a:r>
              <a:rPr lang="en-IN" dirty="0" err="1" smtClean="0"/>
              <a:t>Derived</a:t>
            </a:r>
            <a:r>
              <a:rPr lang="en-IN" dirty="0" smtClean="0"/>
              <a:t> attributes are the one whose value can be obtained from other attributes of entities in the database. For example, Age of a person can be obtained from date of birth and current date. Average salary, annual salary, total marks of a student etc are few examples of derived attribute.</a:t>
            </a:r>
          </a:p>
          <a:p>
            <a:r>
              <a:rPr lang="en-IN" b="1" dirty="0" smtClean="0"/>
              <a:t>Stored </a:t>
            </a:r>
            <a:r>
              <a:rPr lang="en-IN" b="1" dirty="0" err="1" smtClean="0"/>
              <a:t>Attribute</a:t>
            </a:r>
            <a:r>
              <a:rPr lang="en-IN" dirty="0" err="1" smtClean="0"/>
              <a:t>The</a:t>
            </a:r>
            <a:r>
              <a:rPr lang="en-IN" dirty="0" smtClean="0"/>
              <a:t> attribute which gives the value to get the derived attribute are called Stored Attribute. In example above, age is derived using Date of Birth. Hence Date of Birth is a stored attribute.</a:t>
            </a:r>
          </a:p>
          <a:p>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Single Valued </a:t>
            </a:r>
            <a:r>
              <a:rPr lang="en-IN" b="1" dirty="0" err="1" smtClean="0"/>
              <a:t>Attribute</a:t>
            </a:r>
            <a:r>
              <a:rPr lang="en-IN" dirty="0" err="1" smtClean="0"/>
              <a:t>These</a:t>
            </a:r>
            <a:r>
              <a:rPr lang="en-IN" dirty="0" smtClean="0"/>
              <a:t> attributes will have only one value. For example, EMPLOYEE_ID, passport#, driving license#, SSN etc have only single value for a person.</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Multi-Valued Attribute </a:t>
            </a:r>
            <a:r>
              <a:rPr lang="en-IN" dirty="0" smtClean="0"/>
              <a:t>These attribute can have more than one value at any point of time. Manager can have more than one employee working for him, a person can have more than one email address, and more than one house etc is the examples.</a:t>
            </a:r>
          </a:p>
          <a:p>
            <a:r>
              <a:rPr lang="en-IN" b="1" dirty="0" smtClean="0"/>
              <a:t>Simple Single Valued </a:t>
            </a:r>
            <a:r>
              <a:rPr lang="en-IN" b="1" dirty="0" err="1" smtClean="0"/>
              <a:t>Attribute</a:t>
            </a:r>
            <a:r>
              <a:rPr lang="en-IN" dirty="0" err="1" smtClean="0"/>
              <a:t>This</a:t>
            </a:r>
            <a:r>
              <a:rPr lang="en-IN" dirty="0" smtClean="0"/>
              <a:t> is the combination of above four types of attributes. An attribute can have single value at any point of time, which cannot be divided further. For example, EMPLOYEE_ID – it is single value as well as it cannot be divided further.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Simple Multi-Valued </a:t>
            </a:r>
            <a:r>
              <a:rPr lang="en-IN" b="1" dirty="0" err="1" smtClean="0"/>
              <a:t>Attribute</a:t>
            </a:r>
            <a:r>
              <a:rPr lang="en-IN" dirty="0" err="1" smtClean="0"/>
              <a:t>Phone</a:t>
            </a:r>
            <a:r>
              <a:rPr lang="en-IN" dirty="0" smtClean="0"/>
              <a:t> number of a person, which is simple as well as he can have multiple phone numbers is an example of this attribute.</a:t>
            </a:r>
          </a:p>
          <a:p>
            <a:r>
              <a:rPr lang="en-IN" b="1" dirty="0" smtClean="0"/>
              <a:t>Composite Single Valued </a:t>
            </a:r>
            <a:r>
              <a:rPr lang="en-IN" b="1" dirty="0" err="1" smtClean="0"/>
              <a:t>Attribute</a:t>
            </a:r>
            <a:r>
              <a:rPr lang="en-IN" dirty="0" err="1" smtClean="0"/>
              <a:t>Date</a:t>
            </a:r>
            <a:r>
              <a:rPr lang="en-IN" dirty="0" smtClean="0"/>
              <a:t> of Birth can be a composite single valued attribute. Any person can have only one DOB and it can be further divided into date, month and year attributes.</a:t>
            </a:r>
          </a:p>
          <a:p>
            <a:endParaRPr lang="en-IN" dirty="0" smtClean="0"/>
          </a:p>
          <a:p>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Composite Multi-Valued </a:t>
            </a:r>
            <a:r>
              <a:rPr lang="en-IN" b="1" dirty="0" err="1" smtClean="0"/>
              <a:t>Attribute</a:t>
            </a:r>
            <a:r>
              <a:rPr lang="en-IN" dirty="0" err="1" smtClean="0"/>
              <a:t>Shop</a:t>
            </a:r>
            <a:r>
              <a:rPr lang="en-IN" dirty="0" smtClean="0"/>
              <a:t> address which is located two different locations can be considered as example of this attribute.</a:t>
            </a:r>
          </a:p>
          <a:p>
            <a:r>
              <a:rPr lang="en-IN" b="1" dirty="0" smtClean="0"/>
              <a:t>Descriptive </a:t>
            </a:r>
            <a:r>
              <a:rPr lang="en-IN" b="1" dirty="0" err="1" smtClean="0"/>
              <a:t>Attribute</a:t>
            </a:r>
            <a:r>
              <a:rPr lang="en-IN" dirty="0" err="1" smtClean="0"/>
              <a:t>Attributes</a:t>
            </a:r>
            <a:r>
              <a:rPr lang="en-IN" dirty="0" smtClean="0"/>
              <a:t> of the relationship is called descriptive attribute. For example, employee works for department. Here ‘works for’ is the relation between employee and department entities. The relation ‘works for’ can have attribute DATE_OF_JOIN which is a descriptive attribute.</a:t>
            </a:r>
          </a:p>
          <a:p>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Keys</a:t>
            </a:r>
          </a:p>
          <a:p>
            <a:r>
              <a:rPr lang="en-IN" dirty="0" smtClean="0"/>
              <a:t>Keys are the attributes of the entity, which uniquely identifies the record of the entity. For example STUDENT_ID identifies individual students, passport#, license # etc.</a:t>
            </a:r>
          </a:p>
          <a:p>
            <a:endParaRPr lang="en-I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As we have seen already, there are different types of keys in the database.</a:t>
            </a:r>
          </a:p>
          <a:p>
            <a:r>
              <a:rPr lang="en-IN" b="1" dirty="0" smtClean="0"/>
              <a:t>Super Key</a:t>
            </a:r>
            <a:r>
              <a:rPr lang="en-IN" dirty="0" smtClean="0"/>
              <a:t> is the one or more attributes of the entity, which uniquely identifies the record in the database.</a:t>
            </a:r>
          </a:p>
          <a:p>
            <a:r>
              <a:rPr lang="en-IN" b="1" dirty="0" smtClean="0"/>
              <a:t>Candidate Key</a:t>
            </a:r>
            <a:r>
              <a:rPr lang="en-IN" dirty="0" smtClean="0"/>
              <a:t> is one or more set of keys of the entity. For a person entity, his SSN, passport#, license# etc can be a super key.</a:t>
            </a:r>
          </a:p>
          <a:p>
            <a:r>
              <a:rPr lang="en-IN" b="1" dirty="0" smtClean="0"/>
              <a:t>Primary Key</a:t>
            </a:r>
            <a:r>
              <a:rPr lang="en-IN" dirty="0" smtClean="0"/>
              <a:t> is the candidate key, which will be used to uniquely identify a record by the query. Though a person can be identified using his SSN, passport# or license#, one can choose any one of them as primary key to uniquely identify a person. Rest of them will act as a candidate key.</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Attributes</a:t>
            </a:r>
          </a:p>
          <a:p>
            <a:r>
              <a:rPr lang="en-IN" dirty="0"/>
              <a:t>Entities are represented by means of their properties, called </a:t>
            </a:r>
            <a:r>
              <a:rPr lang="en-IN" b="1" dirty="0"/>
              <a:t>attributes</a:t>
            </a:r>
            <a:r>
              <a:rPr lang="en-IN" dirty="0"/>
              <a:t>. All attributes have values. For example, a student entity may have name, class, and age as attributes.</a:t>
            </a:r>
          </a:p>
          <a:p>
            <a:r>
              <a:rPr lang="en-IN" dirty="0"/>
              <a:t>There exists a domain or range of values that can be assigned to attributes. For example, a student's name cannot be a numeric value. It has to be alphabetic. A student's age cannot be negative, etc.</a:t>
            </a:r>
          </a:p>
          <a:p>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2214562" y="3177381"/>
            <a:ext cx="471487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Foreign Key</a:t>
            </a:r>
            <a:r>
              <a:rPr lang="en-IN" dirty="0" smtClean="0"/>
              <a:t> of the entity attribute in the entity which is the primary key of the related entity. Foreign key helps to establish the mapping between two or more entities.</a:t>
            </a:r>
          </a:p>
          <a:p>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rcRect/>
          <a:stretch>
            <a:fillRect/>
          </a:stretch>
        </p:blipFill>
        <p:spPr bwMode="auto">
          <a:xfrm>
            <a:off x="2481262" y="2720181"/>
            <a:ext cx="4181475"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Relationship</a:t>
            </a:r>
          </a:p>
          <a:p>
            <a:r>
              <a:rPr lang="en-IN" dirty="0" smtClean="0"/>
              <a:t>A relationship defines how two or more entities are inter-related. For example, STUDENT and CLASS entities are related as ‘Student X </a:t>
            </a:r>
            <a:r>
              <a:rPr lang="en-IN" b="1" dirty="0" smtClean="0"/>
              <a:t>studies</a:t>
            </a:r>
            <a:r>
              <a:rPr lang="en-IN" dirty="0" smtClean="0"/>
              <a:t> in a Class Y’. Here ‘Studies’ defines the relationship between Student and Class. Similarly, Teacher and Subject are related as ‘Teacher A </a:t>
            </a:r>
            <a:r>
              <a:rPr lang="en-IN" b="1" dirty="0" smtClean="0"/>
              <a:t>teaches</a:t>
            </a:r>
            <a:r>
              <a:rPr lang="en-IN" dirty="0" smtClean="0"/>
              <a:t> Subject B’. Here ‘teaches’ forms the relationship between both Teacher and Subject.</a:t>
            </a:r>
          </a:p>
          <a:p>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Degrees of Relationship</a:t>
            </a:r>
          </a:p>
          <a:p>
            <a:r>
              <a:rPr lang="en-IN" dirty="0" smtClean="0"/>
              <a:t>In a relationship two or more number of entities can participate. The number of entities who are part of a particular relationship is called degrees of relationship. If only two entities participate in the mapping, then degree of relation is 2 or binary. If three entities are involved, then degree of relation is 3 or ternary. If more than 3 entities are involved then the degree of relation is called n-degree or n-nary.</a:t>
            </a:r>
          </a:p>
          <a:p>
            <a:endParaRPr lang="en-I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smtClean="0"/>
              <a:t>Degree of relationship</a:t>
            </a:r>
          </a:p>
          <a:p>
            <a:r>
              <a:rPr lang="en-IN" dirty="0" smtClean="0"/>
              <a:t>Degree of relationship is the number of entity sets that are participated (associated) in that relationship. That is, the number of entity sets that are connected through the relationship in question is called the degree of relationship.</a:t>
            </a:r>
          </a:p>
          <a:p>
            <a:r>
              <a:rPr lang="en-IN" dirty="0" smtClean="0"/>
              <a:t>Based on the degree, the relationships may be identified as unary (degree 1), binary (degree 2), ternary (degree 3) and so on.</a:t>
            </a:r>
          </a:p>
          <a:p>
            <a:r>
              <a:rPr lang="en-IN" dirty="0" smtClean="0"/>
              <a:t>Below given the ER diagram that shows the degrees of relationships;</a:t>
            </a:r>
          </a:p>
          <a:p>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1629976" y="1935163"/>
            <a:ext cx="5884048"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Cardinality of Relationship</a:t>
            </a:r>
          </a:p>
          <a:p>
            <a:r>
              <a:rPr lang="en-IN" dirty="0" smtClean="0"/>
              <a:t>How many number of instances of one entity is mapped to how many number of instances of another entity is known as cardinality of a relationship. In a ‘studies’ relationship above, what we observe is only one Student X is studying in on Class Y. i.e.; single instance of entity student mapped to a single instance of entity Class. This means the cardinality between Student and Class is 1:1.</a:t>
            </a:r>
          </a:p>
          <a:p>
            <a:endParaRPr lang="en-I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Based on the cardinality, there are 3 types of relationship.</a:t>
            </a:r>
          </a:p>
          <a:p>
            <a:r>
              <a:rPr lang="en-IN" b="1" dirty="0" smtClean="0"/>
              <a:t>One-to-One (1:1)</a:t>
            </a:r>
            <a:r>
              <a:rPr lang="en-IN" dirty="0" smtClean="0"/>
              <a:t>: As we saw in above example, one instance of the entity is mapped to only one instance of another </a:t>
            </a:r>
            <a:r>
              <a:rPr lang="en-IN" dirty="0" err="1" smtClean="0"/>
              <a:t>entity.Consider</a:t>
            </a:r>
            <a:r>
              <a:rPr lang="en-IN" dirty="0" smtClean="0"/>
              <a:t>, HOD of the Department. There is only one HOD in one department. That is there is 1:1 relationship between the entity HOD and Department.</a:t>
            </a:r>
            <a:endParaRPr lang="en-I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2285984" y="2643182"/>
            <a:ext cx="4786346"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half" idx="1"/>
          </p:nvPr>
        </p:nvSpPr>
        <p:spPr/>
        <p:txBody>
          <a:bodyPr>
            <a:normAutofit/>
          </a:bodyPr>
          <a:lstStyle/>
          <a:p>
            <a:r>
              <a:rPr lang="en-IN" sz="4000" dirty="0" smtClean="0"/>
              <a:t>Types of Attributes</a:t>
            </a:r>
            <a:endParaRPr lang="en-IN" sz="4000"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2285984" y="3214686"/>
            <a:ext cx="4038600" cy="1882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One-to-Many (1: M)</a:t>
            </a:r>
            <a:r>
              <a:rPr lang="en-IN" dirty="0" smtClean="0"/>
              <a:t>: As we can guess now, one to many relationship has one instance of entity related to multiple instances of another entity. One manager manages multiple employees in his department. Here Manager and Employee are entities, and the relationship is one to many. Similarly, one teacher teaches multiple classes is also a 1: M relationship.</a:t>
            </a:r>
            <a:endParaRPr lang="en-IN"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3324225" y="3515519"/>
            <a:ext cx="2495550" cy="1228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b="1" dirty="0" smtClean="0"/>
              <a:t>Many-to-Many (M: N)</a:t>
            </a:r>
            <a:r>
              <a:rPr lang="en-IN" dirty="0" smtClean="0"/>
              <a:t>: This is a relationship where multiple instances of entities are related to multiple instances of another entity. A relationship between TEACHER and STUDENT is many to many. How? Multiple Teachers teach multiple numbers of </a:t>
            </a:r>
            <a:r>
              <a:rPr lang="en-IN" dirty="0" err="1" smtClean="0"/>
              <a:t>Students.Similarly</a:t>
            </a:r>
            <a:r>
              <a:rPr lang="en-IN" dirty="0" smtClean="0"/>
              <a:t>, above example of 1:1 can be M:N !! Surprised?? Yes, it can be M:N relationship, provided, how we relate these two entities. Multiple Students </a:t>
            </a:r>
            <a:r>
              <a:rPr lang="en-IN" dirty="0" err="1" smtClean="0"/>
              <a:t>enroll</a:t>
            </a:r>
            <a:r>
              <a:rPr lang="en-IN" dirty="0" smtClean="0"/>
              <a:t> for multiple classes/courses makes this relationship M:N. The relationship ‘studies’ and ‘</a:t>
            </a:r>
            <a:r>
              <a:rPr lang="en-IN" dirty="0" err="1" smtClean="0"/>
              <a:t>enroll</a:t>
            </a:r>
            <a:r>
              <a:rPr lang="en-IN" dirty="0" smtClean="0"/>
              <a:t>’ made the difference here. That means, it all depends on the requirement and how we are relating the entities.</a:t>
            </a:r>
            <a:endParaRPr lang="en-IN"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2357422" y="2500306"/>
            <a:ext cx="4143403"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a:stretch>
            <a:fillRect/>
          </a:stretch>
        </p:blipFill>
        <p:spPr bwMode="auto">
          <a:xfrm>
            <a:off x="1571604" y="785794"/>
            <a:ext cx="5357850"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sz="3600" dirty="0" smtClean="0"/>
              <a:t>What is an Entity, Entity Type and Entity Set?</a:t>
            </a: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if we have a group of keyboards that are from the same company, same colour, same look, then we can’t differentiate between them just by seeing them. We can differentiate between them only if we know the product number which is unique for every keyboard. So, if we don't know this product number then these keyboards can't be identified from a group and they are just objects. Why are we stressing so much on identifying them uniquely? Also, why are we taking the example of a keyboard in DBMS?</a:t>
            </a:r>
            <a:endParaRPr lang="en-IN"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reason is simple, just like the keyboards, we have to retrieve the data from the database and each of them should have a unique value that can be used to differentiate between two different data. So, when an object becomes uniquely identifiable we can call it an entity. Now, let's see in more depth what is an entity and what are entity types and entity sets.</a:t>
            </a:r>
            <a:endParaRPr lang="en-IN"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smtClean="0"/>
              <a:t>Entity</a:t>
            </a:r>
          </a:p>
          <a:p>
            <a:r>
              <a:rPr lang="en-IN" dirty="0" smtClean="0"/>
              <a:t>An entity is a real-world thing which can be distinctly identified like a person, place or a concept. It is an object which is distinguishable from others. If we cannot distinguish it from others then it is an object but not an entity. An entity can be of two types:</a:t>
            </a:r>
          </a:p>
          <a:p>
            <a:r>
              <a:rPr lang="en-IN" b="1" i="1" dirty="0" smtClean="0"/>
              <a:t>Tangible Entity:</a:t>
            </a:r>
            <a:r>
              <a:rPr lang="en-IN" i="1" dirty="0" smtClean="0"/>
              <a:t> </a:t>
            </a:r>
            <a:r>
              <a:rPr lang="en-IN" dirty="0" smtClean="0"/>
              <a:t>Tangible Entities are those entities which exist in the real world physically. </a:t>
            </a:r>
            <a:r>
              <a:rPr lang="en-IN" b="1" i="1" dirty="0" smtClean="0"/>
              <a:t>Example:</a:t>
            </a:r>
            <a:r>
              <a:rPr lang="en-IN" dirty="0" smtClean="0"/>
              <a:t> Person, car, etc.</a:t>
            </a:r>
          </a:p>
          <a:p>
            <a:r>
              <a:rPr lang="en-IN" b="1" i="1" dirty="0" smtClean="0"/>
              <a:t>Intangible Entity:</a:t>
            </a:r>
            <a:r>
              <a:rPr lang="en-IN" dirty="0" smtClean="0"/>
              <a:t> Intangible Entities are those entities which exist only logically and have no physical existence. </a:t>
            </a:r>
            <a:r>
              <a:rPr lang="en-IN" b="1" i="1" dirty="0" smtClean="0"/>
              <a:t>Example:</a:t>
            </a:r>
            <a:r>
              <a:rPr lang="en-IN" dirty="0" smtClean="0"/>
              <a:t> Bank Account, etc.</a:t>
            </a:r>
          </a:p>
          <a:p>
            <a:r>
              <a:rPr lang="en-IN" b="1" dirty="0" smtClean="0"/>
              <a:t>Example:</a:t>
            </a:r>
            <a:r>
              <a:rPr lang="en-IN" dirty="0" smtClean="0"/>
              <a:t> If we have a table of a Student (</a:t>
            </a:r>
            <a:r>
              <a:rPr lang="en-IN" dirty="0" err="1" smtClean="0"/>
              <a:t>Roll_no</a:t>
            </a:r>
            <a:r>
              <a:rPr lang="en-IN" dirty="0" smtClean="0"/>
              <a:t>, </a:t>
            </a:r>
            <a:r>
              <a:rPr lang="en-IN" dirty="0" err="1" smtClean="0"/>
              <a:t>Student_name</a:t>
            </a:r>
            <a:r>
              <a:rPr lang="en-IN" dirty="0" smtClean="0"/>
              <a:t>, Age, </a:t>
            </a:r>
            <a:r>
              <a:rPr lang="en-IN" dirty="0" err="1" smtClean="0"/>
              <a:t>Mobile_no</a:t>
            </a:r>
            <a:r>
              <a:rPr lang="en-IN" dirty="0" smtClean="0"/>
              <a:t>) then each student in that table is an entity and can be uniquely identified by their Roll Number </a:t>
            </a:r>
            <a:r>
              <a:rPr lang="en-IN" dirty="0" err="1" smtClean="0"/>
              <a:t>i.e</a:t>
            </a:r>
            <a:r>
              <a:rPr lang="en-IN" dirty="0" smtClean="0"/>
              <a:t> </a:t>
            </a:r>
            <a:r>
              <a:rPr lang="en-IN" dirty="0" err="1" smtClean="0"/>
              <a:t>Roll_no</a:t>
            </a:r>
            <a:r>
              <a:rPr lang="en-IN" dirty="0" smtClean="0"/>
              <a:t>.</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A11ABF065C74A83F726546F44CFCD" ma:contentTypeVersion="6" ma:contentTypeDescription="Create a new document." ma:contentTypeScope="" ma:versionID="2d92a8a1e21ea7bbd8b6a92b7e7560d9">
  <xsd:schema xmlns:xsd="http://www.w3.org/2001/XMLSchema" xmlns:xs="http://www.w3.org/2001/XMLSchema" xmlns:p="http://schemas.microsoft.com/office/2006/metadata/properties" xmlns:ns2="f9d92678-17ca-4ef0-8423-274b48237a15" xmlns:ns3="6aaea026-9320-4bd0-bd66-90815ec77af8" targetNamespace="http://schemas.microsoft.com/office/2006/metadata/properties" ma:root="true" ma:fieldsID="ac03c248bb415ea65214897effee7ad6" ns2:_="" ns3:_="">
    <xsd:import namespace="f9d92678-17ca-4ef0-8423-274b48237a15"/>
    <xsd:import namespace="6aaea026-9320-4bd0-bd66-90815ec77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92678-17ca-4ef0-8423-274b48237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a026-9320-4bd0-bd66-90815ec77a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B8AAC0-A2D5-45E9-92BB-4D17F9728418}"/>
</file>

<file path=customXml/itemProps2.xml><?xml version="1.0" encoding="utf-8"?>
<ds:datastoreItem xmlns:ds="http://schemas.openxmlformats.org/officeDocument/2006/customXml" ds:itemID="{EE325D6F-AFE5-4AA8-A50C-4868DF5BEC60}"/>
</file>

<file path=customXml/itemProps3.xml><?xml version="1.0" encoding="utf-8"?>
<ds:datastoreItem xmlns:ds="http://schemas.openxmlformats.org/officeDocument/2006/customXml" ds:itemID="{693C698D-ADD8-4179-B048-1DC75C347EEF}"/>
</file>

<file path=docProps/app.xml><?xml version="1.0" encoding="utf-8"?>
<Properties xmlns="http://schemas.openxmlformats.org/officeDocument/2006/extended-properties" xmlns:vt="http://schemas.openxmlformats.org/officeDocument/2006/docPropsVTypes">
  <Template>Flow</Template>
  <TotalTime>17743</TotalTime>
  <Words>3723</Words>
  <Application>Microsoft Office PowerPoint</Application>
  <PresentationFormat>On-screen Show (4:3)</PresentationFormat>
  <Paragraphs>241</Paragraphs>
  <Slides>104</Slides>
  <Notes>1</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Flow</vt:lpstr>
      <vt:lpstr>Slide 1</vt:lpstr>
      <vt:lpstr>Slide 2</vt:lpstr>
      <vt:lpstr>Slide 3</vt:lpstr>
      <vt:lpstr>What is ER-Diagram</vt:lpstr>
      <vt:lpstr>Slide 5</vt:lpstr>
      <vt:lpstr>Slide 6</vt:lpstr>
      <vt:lpstr>Slide 7</vt:lpstr>
      <vt:lpstr>Slide 8</vt:lpstr>
      <vt:lpstr>Slide 9</vt:lpstr>
      <vt:lpstr>Slide 10</vt:lpstr>
      <vt:lpstr>Slide 11</vt:lpstr>
      <vt:lpstr>Eg:Company Database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Conclusion of Keys</vt:lpstr>
      <vt:lpstr>More Examples and Explanations on Keys</vt:lpstr>
      <vt:lpstr>Slide 32</vt:lpstr>
      <vt:lpstr>Slide 33</vt:lpstr>
      <vt:lpstr>Additional key types along with Basic keys</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Basic Concepts of ER Model</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   What is an Entity, Entity Type and Entity Set? </vt:lpstr>
      <vt:lpstr>Slide 98</vt:lpstr>
      <vt:lpstr>Slide 99</vt:lpstr>
      <vt:lpstr>Slide 100</vt:lpstr>
      <vt:lpstr>Slide 101</vt:lpstr>
      <vt:lpstr>Slide 102</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R MODEL</dc:title>
  <dc:creator>User</dc:creator>
  <cp:lastModifiedBy>User</cp:lastModifiedBy>
  <cp:revision>94</cp:revision>
  <dcterms:created xsi:type="dcterms:W3CDTF">2020-07-28T04:03:36Z</dcterms:created>
  <dcterms:modified xsi:type="dcterms:W3CDTF">2021-07-19T11:33:50Z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0x0101003B3A11ABF065C74A83F726546F44CFCD</vt:lpwstr>
  </property>
</Properties>
</file>